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34"/>
  </p:notesMasterIdLst>
  <p:handoutMasterIdLst>
    <p:handoutMasterId r:id="rId35"/>
  </p:handoutMasterIdLst>
  <p:sldIdLst>
    <p:sldId id="256" r:id="rId4"/>
    <p:sldId id="306" r:id="rId5"/>
    <p:sldId id="258" r:id="rId6"/>
    <p:sldId id="259" r:id="rId7"/>
    <p:sldId id="261" r:id="rId8"/>
    <p:sldId id="288" r:id="rId9"/>
    <p:sldId id="307" r:id="rId10"/>
    <p:sldId id="287" r:id="rId11"/>
    <p:sldId id="263" r:id="rId12"/>
    <p:sldId id="264" r:id="rId13"/>
    <p:sldId id="289" r:id="rId14"/>
    <p:sldId id="290" r:id="rId15"/>
    <p:sldId id="309" r:id="rId16"/>
    <p:sldId id="267" r:id="rId17"/>
    <p:sldId id="278" r:id="rId18"/>
    <p:sldId id="268" r:id="rId19"/>
    <p:sldId id="265" r:id="rId20"/>
    <p:sldId id="292" r:id="rId21"/>
    <p:sldId id="293" r:id="rId22"/>
    <p:sldId id="300" r:id="rId23"/>
    <p:sldId id="272" r:id="rId24"/>
    <p:sldId id="298" r:id="rId25"/>
    <p:sldId id="299" r:id="rId26"/>
    <p:sldId id="284" r:id="rId27"/>
    <p:sldId id="294" r:id="rId28"/>
    <p:sldId id="302" r:id="rId29"/>
    <p:sldId id="303" r:id="rId30"/>
    <p:sldId id="275" r:id="rId31"/>
    <p:sldId id="308" r:id="rId32"/>
    <p:sldId id="276" r:id="rId3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5" autoAdjust="0"/>
  </p:normalViewPr>
  <p:slideViewPr>
    <p:cSldViewPr>
      <p:cViewPr varScale="1">
        <p:scale>
          <a:sx n="57" d="100"/>
          <a:sy n="57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8701F7E-B5A4-4B4B-A655-30A356EDAD80}" type="datetimeFigureOut">
              <a:rPr lang="en-US"/>
              <a:pPr>
                <a:defRPr/>
              </a:pPr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BB3A369-EDB0-4F07-829E-EDCF956B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4D22B-6558-41DF-881C-C30BA969BE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Adipocytes secrete a variety of compounds that have a role in glucose and energy homeostasis.</a:t>
            </a:r>
          </a:p>
          <a:p>
            <a:r>
              <a:rPr lang="nl-NL" smtClean="0"/>
              <a:t>They do not simply store fat, they regulate whole body metabolism and fat distribution and play a central role in the development of insulin resistance.</a:t>
            </a:r>
          </a:p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B03D7-9F6C-442B-B9A6-9EEDB00749E1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Show which red arrow is also regulated by glucose</a:t>
            </a: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74E3B-239C-4ACF-ABB5-9D7E0F644BD8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Show which red arrow is also regulated by glucose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61E40-4CC7-425E-AA06-B23989AD3E99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Triglyceride concentration is an input in this model.</a:t>
            </a: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9DA4B-7D7C-43FF-9C38-8091A05A5E2B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No insulin = No inhibition by NEFA</a:t>
            </a: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E4A95-B11F-4016-9336-F0934C0D82F5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No insulin = No inhibition by NEFA</a:t>
            </a: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94C8F-7D5C-4D18-B1EB-AC7086EA4EFD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No insulin = No inhibition by NEFA</a:t>
            </a: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C803-0931-4144-B6F0-C6ED5124EB7C}" type="slidenum">
              <a:rPr lang="nl-NL" smtClean="0"/>
              <a:pPr/>
              <a:t>22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Cons: </a:t>
            </a:r>
          </a:p>
          <a:p>
            <a:pPr lvl="1"/>
            <a:r>
              <a:rPr lang="nl-NL" smtClean="0"/>
              <a:t>No symbiotic cooperation between GLP-1 and GIP</a:t>
            </a:r>
          </a:p>
          <a:p>
            <a:pPr lvl="1"/>
            <a:r>
              <a:rPr lang="nl-NL" smtClean="0"/>
              <a:t>Diabetes- no way to model the diminished release of one whilst keeping the secretion of the other the same</a:t>
            </a:r>
          </a:p>
          <a:p>
            <a:pPr lvl="2"/>
            <a:r>
              <a:rPr lang="nl-NL" smtClean="0"/>
              <a:t>One is secreted less, action unchanged</a:t>
            </a:r>
          </a:p>
          <a:p>
            <a:pPr lvl="2"/>
            <a:r>
              <a:rPr lang="nl-NL" smtClean="0"/>
              <a:t>For the other secretion is unchanged, action diminished</a:t>
            </a:r>
          </a:p>
          <a:p>
            <a:pPr lvl="1"/>
            <a:r>
              <a:rPr lang="nl-NL" smtClean="0"/>
              <a:t>Neurological response to food by GLP-1 is not modeled</a:t>
            </a:r>
          </a:p>
          <a:p>
            <a:pPr lvl="2"/>
            <a:r>
              <a:rPr lang="nl-NL" smtClean="0"/>
              <a:t>The response time of 5 minutes IS shown </a:t>
            </a:r>
          </a:p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A0A7C-B98D-4094-9A7C-7CC49FA97D7E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Parameter estimation</a:t>
            </a: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C4002-219B-4D89-9FE2-8BC1532BCC83}" type="slidenum">
              <a:rPr lang="nl-NL" smtClean="0"/>
              <a:pPr/>
              <a:t>29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 på underrubrik i bakgrunden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A6A263F-173B-4807-9650-298D10BB263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CD9E-AE9A-4B63-AE17-E0DE2D54957B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7713E15-4BEE-4EFA-9ACF-F7602E5C4D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D9A7-C480-43DD-84EA-25DB81400C6B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B492F94-364F-47E4-86B2-7354A368DB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A9E5-F4C5-4D42-8EB4-0D204D7AC2F7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99F5528-6B02-4986-A132-C58BB76CE6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9176-BCC9-4F57-9239-E07FE889FF87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83011C0-B96F-4F5C-AD77-DEB4A83294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1764-0C40-43E7-906B-34DB505F3D04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918614B-66DA-4C03-B63E-650CE8C51E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BF65-9D4A-41D3-8060-8EA3D3EACC77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FAF1D15-85C1-49A2-80E0-0265F11D97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B6B7-EEEC-442F-860E-2A3DBC02C391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1B560DA-81CF-4E66-BEA5-E6F264D628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E062-BDFE-4BF5-9914-5C6005FD7056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DFCD9FA-745F-4788-8C1D-059EB7C873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1BFF-4D2F-442E-86D5-3A70FF84A2D1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B3BF2F7-3E2D-4DE3-878A-B12FA189A6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5482-C186-4669-AC22-6570EDF6E519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D32349C-B4D8-4199-95D3-507FD2BBCE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281A-A578-4715-BFB0-D5E6112EBAC4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5EFCF94-17F4-4CC8-A86F-0E67653425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A079-EAC6-40C8-80E2-5343D390B7D1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77991B4-0A0D-4E7B-8D30-8E461B98B1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A834-539E-464C-B9F1-87A3CFDBB632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FAB8C9A-23CB-46B3-A9AB-AD6003298C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BC63-E3A1-4C7D-B30F-003ED9786D43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AEC76A3-AFC8-40A7-99BE-633E98FCC59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A638-89A1-4CC2-A874-97D47472BEAC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BFCF4C2-5B39-478F-BB4B-45CDEA3903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579C-37C2-4AC2-9588-F65F880696FF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2D10E25-DF2F-43BE-AE4A-7E48A09A5D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238B2-DABE-4BDD-8554-15AE45308198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C12AB5F-F655-4EB0-86EA-B1C0308CD3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2C2B-7787-4A03-BA60-BD7562890A6B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B8D7E42-2145-4974-8DDA-B3CD809E06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20DF-03D8-48C6-9CAA-7C037A540EDB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09744E6-AADD-46EC-AE6E-A886361A0E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99ED-C897-4E79-A4E8-4549FA5D42FF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779F254-65EA-4BD4-81F5-4F5DE5A9167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2371-0898-4A71-954B-953BA980FA2F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4C79AA5-CEA2-4E16-A6F8-F53FC50C00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524C-A106-46F3-ADFC-854EC5AACC1E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8712436-7836-4EFF-BBB2-F74F87CBD0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3F299-2858-4CED-91DB-861CC60DEBE7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AE4010D-CF02-4D1D-9AEF-A15DFD05B8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0031-F4B6-4D8D-9389-0DA90CDAF0BB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46B52D1-F55D-4B0C-8697-2829CD95FB9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7720-F063-49D5-9D17-48F873A04D75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EF286D0-D63E-40DF-A190-C91ABE71EA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BA72-644E-406F-832C-35C1546555ED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377F9CF-3BEC-46C4-BE8B-7AFCD56CE8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160D-5174-4F37-8D6A-FAF276D21035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501F5B2-45BD-45F4-95D1-B029F9E8DE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9C35-2900-4A67-8EDA-AE97A82CED92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86E0897-4BFB-417D-90CB-346E13ED8EB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0718-1659-4D5C-BC34-788ED28F9794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78C55FE-AF1C-4EFD-9A97-E9358C551C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BB2A-7914-4C06-8006-1D1471A320D1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09C0F5A1-069A-4826-BCEC-5CF5442548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749769-5B7F-40F7-BAA7-428AF6A3E901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icrosoft PhagsP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icrosoft PhagsP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icrosoft PhagsP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icrosoft PhagsP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FD5F10BA-D632-4621-9D89-69496CD11E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258A75-F423-41BB-BA91-C6ECD5D56E1E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57F84669-E7A3-44F2-B198-76B1467295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7D788B-35CA-451A-8E6A-C4D711C119EF}" type="datetime1">
              <a:rPr lang="nl-NL"/>
              <a:pPr>
                <a:defRPr/>
              </a:pPr>
              <a:t>19-6-2011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 whole body model for both glucose and fatty acid metabolism</a:t>
            </a:r>
            <a:endParaRPr 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F.L.P. Sips 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2" descr="http://www.ida.liu.se/~eriho/images/LIU_logo_pms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373688"/>
            <a:ext cx="2087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Roy &amp; Parker (2006) model</a:t>
            </a:r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l="15361" t="30032" r="5333" b="28989"/>
          <a:stretch>
            <a:fillRect/>
          </a:stretch>
        </p:blipFill>
        <p:spPr bwMode="auto">
          <a:xfrm>
            <a:off x="1116013" y="1341438"/>
            <a:ext cx="64801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78155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/>
            </a:pPr>
            <a:endParaRPr lang="nl-NL" sz="1400" smtClean="0">
              <a:ea typeface="Microsoft JhengHei" pitchFamily="34" charset="-12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/>
            </a:pPr>
            <a:endParaRPr lang="nl-NL" sz="1400" smtClean="0">
              <a:ea typeface="Microsoft JhengHei" pitchFamily="34" charset="-12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200" smtClean="0">
                <a:ea typeface="Microsoft JhengHei" pitchFamily="34" charset="-120"/>
              </a:rPr>
              <a:t>Regulation by insulin and the Randle cycle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nl-NL" sz="1100" smtClean="0">
                <a:ea typeface="Microsoft JhengHei" pitchFamily="34" charset="-120"/>
              </a:rPr>
              <a:t>Insulin regulates glucose metabolism and NEFA uptake and release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nl-NL" sz="1100" smtClean="0">
                <a:ea typeface="Microsoft JhengHei" pitchFamily="34" charset="-120"/>
              </a:rPr>
              <a:t>Glucose regulates NEFA metabolism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nl-NL" sz="1100" smtClean="0">
                <a:ea typeface="Microsoft JhengHei" pitchFamily="34" charset="-120"/>
              </a:rPr>
              <a:t>NEFA regulate glucose metabolism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endParaRPr lang="nl-NL" sz="1050" smtClean="0">
              <a:ea typeface="Microsoft JhengHei" pitchFamily="34" charset="-12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200" smtClean="0">
                <a:ea typeface="Microsoft JhengHei" pitchFamily="34" charset="-120"/>
              </a:rPr>
              <a:t>Parametrized on dynamic data of different types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nl-NL" sz="1100" smtClean="0">
                <a:ea typeface="Microsoft JhengHei" pitchFamily="34" charset="-120"/>
              </a:rPr>
              <a:t>IVGTT, hyperinsulemic euglycemic clamp, lipid infusion</a:t>
            </a:r>
          </a:p>
          <a:p>
            <a:pPr lvl="1"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endParaRPr lang="nl-NL" sz="1100" smtClean="0">
              <a:ea typeface="Microsoft JhengHei" pitchFamily="34" charset="-12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200" smtClean="0">
                <a:ea typeface="Microsoft JhengHei" pitchFamily="34" charset="-120"/>
              </a:rPr>
              <a:t>Phemenological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endParaRPr lang="nl-NL" sz="1800" smtClean="0"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FAmetabolsimBW3_ins.jpg"/>
          <p:cNvPicPr>
            <a:picLocks noChangeAspect="1"/>
          </p:cNvPicPr>
          <p:nvPr/>
        </p:nvPicPr>
        <p:blipFill>
          <a:blip r:embed="rId3" cstate="print"/>
          <a:srcRect b="11932"/>
          <a:stretch>
            <a:fillRect/>
          </a:stretch>
        </p:blipFill>
        <p:spPr bwMode="auto">
          <a:xfrm>
            <a:off x="1187450" y="1555750"/>
            <a:ext cx="68405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Lipid metabolism</a:t>
            </a:r>
            <a:endParaRPr 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  <p:sp>
        <p:nvSpPr>
          <p:cNvPr id="7" name="Oval 6"/>
          <p:cNvSpPr/>
          <p:nvPr/>
        </p:nvSpPr>
        <p:spPr>
          <a:xfrm>
            <a:off x="3779838" y="2997200"/>
            <a:ext cx="2736850" cy="12954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Lipoprotein lipase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2767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000" smtClean="0"/>
              <a:t>Hydrolyzes triglycerides in lipoprotein – releases FA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z="2000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000" smtClean="0"/>
              <a:t>FA released by LPL into the plasma depend on: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Lipoproteins in the blood (Triglyceride concentration)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Insulin concentration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Spillover</a:t>
            </a:r>
          </a:p>
          <a:p>
            <a:pPr lvl="1">
              <a:buSzPct val="75000"/>
              <a:buFontTx/>
              <a:buNone/>
              <a:defRPr/>
            </a:pPr>
            <a:endParaRPr lang="nl-NL" sz="1800" smtClean="0"/>
          </a:p>
          <a:p>
            <a:pPr lvl="1">
              <a:buSzPct val="75000"/>
              <a:buFontTx/>
              <a:buNone/>
              <a:defRPr/>
            </a:pPr>
            <a:endParaRPr lang="nl-NL" sz="2000" smtClean="0">
              <a:solidFill>
                <a:srgbClr val="000000"/>
              </a:solidFill>
            </a:endParaRPr>
          </a:p>
          <a:p>
            <a:pPr lvl="1">
              <a:buSzPct val="75000"/>
              <a:buFontTx/>
              <a:buNone/>
              <a:defRPr/>
            </a:pPr>
            <a:endParaRPr lang="nl-NL" sz="2000" smtClean="0">
              <a:solidFill>
                <a:srgbClr val="000000"/>
              </a:solidFill>
            </a:endParaRPr>
          </a:p>
          <a:p>
            <a:pPr lvl="1">
              <a:buSzPct val="75000"/>
              <a:buFontTx/>
              <a:buNone/>
              <a:defRPr/>
            </a:pPr>
            <a:endParaRPr lang="nl-NL" sz="2000" smtClean="0">
              <a:solidFill>
                <a:srgbClr val="000000"/>
              </a:solidFill>
            </a:endParaRPr>
          </a:p>
          <a:p>
            <a:pPr lvl="1">
              <a:buSzPct val="75000"/>
              <a:buFontTx/>
              <a:buNone/>
              <a:defRPr/>
            </a:pPr>
            <a:r>
              <a:rPr lang="nl-NL" sz="2000" smtClean="0">
                <a:solidFill>
                  <a:srgbClr val="000000"/>
                </a:solidFill>
              </a:rPr>
              <a:t>Michaelis-Menten equation, modulated by insulin</a:t>
            </a:r>
            <a:endParaRPr lang="nl-NL" sz="1800" smtClean="0">
              <a:solidFill>
                <a:srgbClr val="000000"/>
              </a:solidFill>
            </a:endParaRPr>
          </a:p>
          <a:p>
            <a:pPr lvl="1">
              <a:buSzPct val="75000"/>
              <a:buFontTx/>
              <a:buNone/>
              <a:defRPr/>
            </a:pPr>
            <a:r>
              <a:rPr lang="nl-NL" sz="1050" i="1" smtClean="0">
                <a:solidFill>
                  <a:srgbClr val="000000"/>
                </a:solidFill>
              </a:rPr>
              <a:t>				</a:t>
            </a:r>
            <a:r>
              <a:rPr lang="nl-NL" sz="700" i="1" smtClean="0">
                <a:solidFill>
                  <a:srgbClr val="000000"/>
                </a:solidFill>
              </a:rPr>
              <a:t>[</a:t>
            </a:r>
            <a:r>
              <a:rPr lang="en-US" sz="700" i="1" dirty="0" smtClean="0">
                <a:solidFill>
                  <a:srgbClr val="000000"/>
                </a:solidFill>
              </a:rPr>
              <a:t>K. Jelic; C. E. Hallgreen; M. Colding-Jørgensen.  A Model of NEFA Dynamics 					with Focus on the Postprandial State. Annals of Biomedical Engineering, 2009, Vol. 37, No. 9, 1897-1909</a:t>
            </a:r>
            <a:r>
              <a:rPr lang="nl-NL" sz="700" i="1" smtClean="0">
                <a:solidFill>
                  <a:srgbClr val="000000"/>
                </a:solidFill>
              </a:rPr>
              <a:t>]</a:t>
            </a:r>
            <a:endParaRPr lang="nl-NL" sz="1050" i="1" smtClean="0">
              <a:solidFill>
                <a:srgbClr val="000000"/>
              </a:solidFill>
            </a:endParaRPr>
          </a:p>
          <a:p>
            <a:pPr>
              <a:buSzPct val="75000"/>
              <a:buFontTx/>
              <a:buNone/>
              <a:defRPr/>
            </a:pPr>
            <a:endParaRPr lang="nl-NL" sz="200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76700"/>
            <a:ext cx="2809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glucose/NEFA model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3635375" y="2060575"/>
            <a:ext cx="1657350" cy="576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5375" y="3213100"/>
            <a:ext cx="1657350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375" y="4437063"/>
            <a:ext cx="1657350" cy="576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5375" y="5661025"/>
            <a:ext cx="1657350" cy="57626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4300" y="2133600"/>
            <a:ext cx="1095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Glucose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738" y="3284538"/>
            <a:ext cx="925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Insulin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738" y="4508500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NEFA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175" y="5732463"/>
            <a:ext cx="4841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TG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00338" y="22050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0338" y="249237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0338" y="35004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00338" y="458152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0338" y="4868863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725" y="21336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725" y="2349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2725" y="2565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92725" y="3357563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725" y="36449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92725" y="4508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92725" y="4724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92725" y="4941888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9"/>
          <p:cNvSpPr txBox="1">
            <a:spLocks noChangeArrowheads="1"/>
          </p:cNvSpPr>
          <p:nvPr/>
        </p:nvSpPr>
        <p:spPr bwMode="auto">
          <a:xfrm>
            <a:off x="323850" y="2060575"/>
            <a:ext cx="23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Endogenous glucose prod.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1" name="TextBox 30"/>
          <p:cNvSpPr txBox="1">
            <a:spLocks noChangeArrowheads="1"/>
          </p:cNvSpPr>
          <p:nvPr/>
        </p:nvSpPr>
        <p:spPr bwMode="auto">
          <a:xfrm>
            <a:off x="323850" y="2349500"/>
            <a:ext cx="571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Meal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2" name="TextBox 31"/>
          <p:cNvSpPr txBox="1">
            <a:spLocks noChangeArrowheads="1"/>
          </p:cNvSpPr>
          <p:nvPr/>
        </p:nvSpPr>
        <p:spPr bwMode="auto">
          <a:xfrm>
            <a:off x="323850" y="3357563"/>
            <a:ext cx="1530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Secretion (</a:t>
            </a:r>
            <a:r>
              <a:rPr lang="el-GR" sz="1400">
                <a:solidFill>
                  <a:srgbClr val="000000"/>
                </a:solidFill>
              </a:rPr>
              <a:t>β</a:t>
            </a:r>
            <a:r>
              <a:rPr lang="nl-NL" sz="1400">
                <a:solidFill>
                  <a:srgbClr val="000000"/>
                </a:solidFill>
              </a:rPr>
              <a:t> cell)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3" name="TextBox 32"/>
          <p:cNvSpPr txBox="1">
            <a:spLocks noChangeArrowheads="1"/>
          </p:cNvSpPr>
          <p:nvPr/>
        </p:nvSpPr>
        <p:spPr bwMode="auto">
          <a:xfrm>
            <a:off x="323850" y="4437063"/>
            <a:ext cx="198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4" name="TextBox 33"/>
          <p:cNvSpPr txBox="1">
            <a:spLocks noChangeArrowheads="1"/>
          </p:cNvSpPr>
          <p:nvPr/>
        </p:nvSpPr>
        <p:spPr bwMode="auto">
          <a:xfrm>
            <a:off x="323850" y="4724400"/>
            <a:ext cx="2224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Lipoprotein lipase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5" name="TextBox 34"/>
          <p:cNvSpPr txBox="1">
            <a:spLocks noChangeArrowheads="1"/>
          </p:cNvSpPr>
          <p:nvPr/>
        </p:nvSpPr>
        <p:spPr bwMode="auto">
          <a:xfrm>
            <a:off x="6300788" y="1989138"/>
            <a:ext cx="147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Renal extraction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6" name="TextBox 35"/>
          <p:cNvSpPr txBox="1">
            <a:spLocks noChangeArrowheads="1"/>
          </p:cNvSpPr>
          <p:nvPr/>
        </p:nvSpPr>
        <p:spPr bwMode="auto">
          <a:xfrm>
            <a:off x="6300788" y="2205038"/>
            <a:ext cx="2332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Insulin-independent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7" name="TextBox 36"/>
          <p:cNvSpPr txBox="1">
            <a:spLocks noChangeArrowheads="1"/>
          </p:cNvSpPr>
          <p:nvPr/>
        </p:nvSpPr>
        <p:spPr bwMode="auto">
          <a:xfrm>
            <a:off x="6300788" y="2420938"/>
            <a:ext cx="2192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8" name="TextBox 37"/>
          <p:cNvSpPr txBox="1">
            <a:spLocks noChangeArrowheads="1"/>
          </p:cNvSpPr>
          <p:nvPr/>
        </p:nvSpPr>
        <p:spPr bwMode="auto">
          <a:xfrm>
            <a:off x="6372225" y="3213100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89" name="TextBox 38"/>
          <p:cNvSpPr txBox="1">
            <a:spLocks noChangeArrowheads="1"/>
          </p:cNvSpPr>
          <p:nvPr/>
        </p:nvSpPr>
        <p:spPr bwMode="auto">
          <a:xfrm>
            <a:off x="6372225" y="3500438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Peripheral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90" name="TextBox 39"/>
          <p:cNvSpPr txBox="1">
            <a:spLocks noChangeArrowheads="1"/>
          </p:cNvSpPr>
          <p:nvPr/>
        </p:nvSpPr>
        <p:spPr bwMode="auto">
          <a:xfrm>
            <a:off x="6372225" y="4365625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storage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91" name="TextBox 40"/>
          <p:cNvSpPr txBox="1">
            <a:spLocks noChangeArrowheads="1"/>
          </p:cNvSpPr>
          <p:nvPr/>
        </p:nvSpPr>
        <p:spPr bwMode="auto">
          <a:xfrm>
            <a:off x="6372225" y="45815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Oxidation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92" name="TextBox 41"/>
          <p:cNvSpPr txBox="1">
            <a:spLocks noChangeArrowheads="1"/>
          </p:cNvSpPr>
          <p:nvPr/>
        </p:nvSpPr>
        <p:spPr bwMode="auto">
          <a:xfrm>
            <a:off x="6372225" y="4797425"/>
            <a:ext cx="1379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uptake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75" name="Elbow Connector 74"/>
          <p:cNvCxnSpPr>
            <a:stCxn id="14" idx="0"/>
            <a:endCxn id="19484" idx="2"/>
          </p:cNvCxnSpPr>
          <p:nvPr/>
        </p:nvCxnSpPr>
        <p:spPr>
          <a:xfrm rot="16200000" flipV="1">
            <a:off x="2522538" y="3944937"/>
            <a:ext cx="700088" cy="2874963"/>
          </a:xfrm>
          <a:prstGeom prst="bentConnector3">
            <a:avLst>
              <a:gd name="adj1" fmla="val 50000"/>
            </a:avLst>
          </a:prstGeom>
          <a:ln w="3175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92725" y="5876925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5" name="TextBox 41"/>
          <p:cNvSpPr txBox="1">
            <a:spLocks noChangeArrowheads="1"/>
          </p:cNvSpPr>
          <p:nvPr/>
        </p:nvSpPr>
        <p:spPr bwMode="auto">
          <a:xfrm>
            <a:off x="6372225" y="5713413"/>
            <a:ext cx="2771775" cy="738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uptake</a:t>
            </a:r>
          </a:p>
          <a:p>
            <a:endParaRPr lang="nl-NL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9388" y="1844675"/>
            <a:ext cx="8713787" cy="20891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9388" y="4076700"/>
            <a:ext cx="8713787" cy="129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9388" y="5589588"/>
            <a:ext cx="8713787" cy="792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glucose/NEFA model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3635375" y="2060575"/>
            <a:ext cx="1657350" cy="576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5375" y="3213100"/>
            <a:ext cx="1657350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375" y="4437063"/>
            <a:ext cx="1657350" cy="576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5375" y="5661025"/>
            <a:ext cx="1657350" cy="57626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4300" y="2133600"/>
            <a:ext cx="1095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Glucose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738" y="3284538"/>
            <a:ext cx="925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Insulin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738" y="4508500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NEFA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175" y="5732463"/>
            <a:ext cx="4841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TG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00338" y="22050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0338" y="249237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0338" y="35004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00338" y="458152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0338" y="4868863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725" y="21336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725" y="2349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2725" y="2565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92725" y="3357563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725" y="36449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92725" y="4508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92725" y="4724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92725" y="4941888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TextBox 29"/>
          <p:cNvSpPr txBox="1">
            <a:spLocks noChangeArrowheads="1"/>
          </p:cNvSpPr>
          <p:nvPr/>
        </p:nvSpPr>
        <p:spPr bwMode="auto">
          <a:xfrm>
            <a:off x="323850" y="2060575"/>
            <a:ext cx="23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Endogenous glucose prod.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05" name="TextBox 30"/>
          <p:cNvSpPr txBox="1">
            <a:spLocks noChangeArrowheads="1"/>
          </p:cNvSpPr>
          <p:nvPr/>
        </p:nvSpPr>
        <p:spPr bwMode="auto">
          <a:xfrm>
            <a:off x="323850" y="2349500"/>
            <a:ext cx="571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Meal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06" name="TextBox 31"/>
          <p:cNvSpPr txBox="1">
            <a:spLocks noChangeArrowheads="1"/>
          </p:cNvSpPr>
          <p:nvPr/>
        </p:nvSpPr>
        <p:spPr bwMode="auto">
          <a:xfrm>
            <a:off x="323850" y="3357563"/>
            <a:ext cx="1530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Secretion (</a:t>
            </a:r>
            <a:r>
              <a:rPr lang="el-GR" sz="1400">
                <a:solidFill>
                  <a:srgbClr val="000000"/>
                </a:solidFill>
              </a:rPr>
              <a:t>β</a:t>
            </a:r>
            <a:r>
              <a:rPr lang="nl-NL" sz="1400">
                <a:solidFill>
                  <a:srgbClr val="000000"/>
                </a:solidFill>
              </a:rPr>
              <a:t> cell)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07" name="TextBox 32"/>
          <p:cNvSpPr txBox="1">
            <a:spLocks noChangeArrowheads="1"/>
          </p:cNvSpPr>
          <p:nvPr/>
        </p:nvSpPr>
        <p:spPr bwMode="auto">
          <a:xfrm>
            <a:off x="323850" y="4437063"/>
            <a:ext cx="198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08" name="TextBox 33"/>
          <p:cNvSpPr txBox="1">
            <a:spLocks noChangeArrowheads="1"/>
          </p:cNvSpPr>
          <p:nvPr/>
        </p:nvSpPr>
        <p:spPr bwMode="auto">
          <a:xfrm>
            <a:off x="323850" y="4724400"/>
            <a:ext cx="2224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Lipoprotein lipase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09" name="TextBox 34"/>
          <p:cNvSpPr txBox="1">
            <a:spLocks noChangeArrowheads="1"/>
          </p:cNvSpPr>
          <p:nvPr/>
        </p:nvSpPr>
        <p:spPr bwMode="auto">
          <a:xfrm>
            <a:off x="6300788" y="1989138"/>
            <a:ext cx="147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Renal extraction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0" name="TextBox 35"/>
          <p:cNvSpPr txBox="1">
            <a:spLocks noChangeArrowheads="1"/>
          </p:cNvSpPr>
          <p:nvPr/>
        </p:nvSpPr>
        <p:spPr bwMode="auto">
          <a:xfrm>
            <a:off x="6300788" y="2205038"/>
            <a:ext cx="2332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Insulin-independent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1" name="TextBox 36"/>
          <p:cNvSpPr txBox="1">
            <a:spLocks noChangeArrowheads="1"/>
          </p:cNvSpPr>
          <p:nvPr/>
        </p:nvSpPr>
        <p:spPr bwMode="auto">
          <a:xfrm>
            <a:off x="6300788" y="2420938"/>
            <a:ext cx="2192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2" name="TextBox 37"/>
          <p:cNvSpPr txBox="1">
            <a:spLocks noChangeArrowheads="1"/>
          </p:cNvSpPr>
          <p:nvPr/>
        </p:nvSpPr>
        <p:spPr bwMode="auto">
          <a:xfrm>
            <a:off x="6372225" y="3213100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3" name="TextBox 38"/>
          <p:cNvSpPr txBox="1">
            <a:spLocks noChangeArrowheads="1"/>
          </p:cNvSpPr>
          <p:nvPr/>
        </p:nvSpPr>
        <p:spPr bwMode="auto">
          <a:xfrm>
            <a:off x="6372225" y="3500438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Peripheral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4" name="TextBox 39"/>
          <p:cNvSpPr txBox="1">
            <a:spLocks noChangeArrowheads="1"/>
          </p:cNvSpPr>
          <p:nvPr/>
        </p:nvSpPr>
        <p:spPr bwMode="auto">
          <a:xfrm>
            <a:off x="6372225" y="4365625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storage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5" name="TextBox 40"/>
          <p:cNvSpPr txBox="1">
            <a:spLocks noChangeArrowheads="1"/>
          </p:cNvSpPr>
          <p:nvPr/>
        </p:nvSpPr>
        <p:spPr bwMode="auto">
          <a:xfrm>
            <a:off x="6372225" y="45815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Oxidation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6" name="TextBox 41"/>
          <p:cNvSpPr txBox="1">
            <a:spLocks noChangeArrowheads="1"/>
          </p:cNvSpPr>
          <p:nvPr/>
        </p:nvSpPr>
        <p:spPr bwMode="auto">
          <a:xfrm>
            <a:off x="6372225" y="4797425"/>
            <a:ext cx="1379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uptake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50" name="Elbow Connector 49"/>
          <p:cNvCxnSpPr>
            <a:stCxn id="6" idx="2"/>
            <a:endCxn id="20506" idx="0"/>
          </p:cNvCxnSpPr>
          <p:nvPr/>
        </p:nvCxnSpPr>
        <p:spPr>
          <a:xfrm rot="5400000">
            <a:off x="2416175" y="1309688"/>
            <a:ext cx="720725" cy="3375025"/>
          </a:xfrm>
          <a:prstGeom prst="bentConnector3">
            <a:avLst>
              <a:gd name="adj1" fmla="val 19765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2" idx="0"/>
            <a:endCxn id="20511" idx="2"/>
          </p:cNvCxnSpPr>
          <p:nvPr/>
        </p:nvCxnSpPr>
        <p:spPr>
          <a:xfrm rot="5400000" flipH="1" flipV="1">
            <a:off x="5649913" y="1538288"/>
            <a:ext cx="555625" cy="2936875"/>
          </a:xfrm>
          <a:prstGeom prst="bentConnector3">
            <a:avLst>
              <a:gd name="adj1" fmla="val 50000"/>
            </a:avLst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20504" idx="2"/>
          </p:cNvCxnSpPr>
          <p:nvPr/>
        </p:nvCxnSpPr>
        <p:spPr>
          <a:xfrm rot="10800000">
            <a:off x="1479550" y="2368550"/>
            <a:ext cx="2300288" cy="844550"/>
          </a:xfrm>
          <a:prstGeom prst="bentConnector2">
            <a:avLst/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7" idx="2"/>
            <a:endCxn id="20507" idx="0"/>
          </p:cNvCxnSpPr>
          <p:nvPr/>
        </p:nvCxnSpPr>
        <p:spPr>
          <a:xfrm rot="5400000">
            <a:off x="2566194" y="2539207"/>
            <a:ext cx="647700" cy="3148012"/>
          </a:xfrm>
          <a:prstGeom prst="bentConnector3">
            <a:avLst>
              <a:gd name="adj1" fmla="val 50000"/>
            </a:avLst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endCxn id="20514" idx="0"/>
          </p:cNvCxnSpPr>
          <p:nvPr/>
        </p:nvCxnSpPr>
        <p:spPr>
          <a:xfrm>
            <a:off x="4859338" y="3789363"/>
            <a:ext cx="2511425" cy="576262"/>
          </a:xfrm>
          <a:prstGeom prst="bentConnector2">
            <a:avLst/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6" idx="2"/>
            <a:endCxn id="20514" idx="0"/>
          </p:cNvCxnSpPr>
          <p:nvPr/>
        </p:nvCxnSpPr>
        <p:spPr>
          <a:xfrm rot="16200000" flipH="1">
            <a:off x="5053013" y="2047875"/>
            <a:ext cx="1728787" cy="2906713"/>
          </a:xfrm>
          <a:prstGeom prst="bentConnector3">
            <a:avLst>
              <a:gd name="adj1" fmla="val 15986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8" idx="0"/>
            <a:endCxn id="20504" idx="2"/>
          </p:cNvCxnSpPr>
          <p:nvPr/>
        </p:nvCxnSpPr>
        <p:spPr>
          <a:xfrm rot="16200000" flipV="1">
            <a:off x="1937543" y="1910557"/>
            <a:ext cx="2068513" cy="2984500"/>
          </a:xfrm>
          <a:prstGeom prst="bentConnector3">
            <a:avLst>
              <a:gd name="adj1" fmla="val 7899"/>
            </a:avLst>
          </a:prstGeom>
          <a:ln w="50800" cmpd="tri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8" idx="0"/>
            <a:endCxn id="20511" idx="2"/>
          </p:cNvCxnSpPr>
          <p:nvPr/>
        </p:nvCxnSpPr>
        <p:spPr>
          <a:xfrm rot="5400000" flipH="1" flipV="1">
            <a:off x="5076032" y="2116931"/>
            <a:ext cx="1708150" cy="2932113"/>
          </a:xfrm>
          <a:prstGeom prst="bentConnector3">
            <a:avLst>
              <a:gd name="adj1" fmla="val 9221"/>
            </a:avLst>
          </a:prstGeom>
          <a:ln w="50800" cmpd="tri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4" idx="0"/>
            <a:endCxn id="20508" idx="2"/>
          </p:cNvCxnSpPr>
          <p:nvPr/>
        </p:nvCxnSpPr>
        <p:spPr>
          <a:xfrm rot="16200000" flipV="1">
            <a:off x="2522538" y="3944937"/>
            <a:ext cx="700088" cy="2874963"/>
          </a:xfrm>
          <a:prstGeom prst="bentConnector3">
            <a:avLst>
              <a:gd name="adj1" fmla="val 50000"/>
            </a:avLst>
          </a:prstGeom>
          <a:ln w="3175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92725" y="5876925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7" name="TextBox 41"/>
          <p:cNvSpPr txBox="1">
            <a:spLocks noChangeArrowheads="1"/>
          </p:cNvSpPr>
          <p:nvPr/>
        </p:nvSpPr>
        <p:spPr bwMode="auto">
          <a:xfrm>
            <a:off x="6372225" y="5713413"/>
            <a:ext cx="2771775" cy="738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uptake</a:t>
            </a:r>
          </a:p>
          <a:p>
            <a:endParaRPr lang="nl-NL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glucose/NEFA model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nl-NL" sz="1800" smtClean="0">
                <a:ea typeface="Microsoft JhengHei" pitchFamily="34" charset="-120"/>
              </a:rPr>
              <a:t>Endogenous glucose production</a:t>
            </a:r>
          </a:p>
          <a:p>
            <a:pPr lvl="4">
              <a:buSzPct val="80000"/>
              <a:buFont typeface="Arial" charset="0"/>
              <a:buNone/>
            </a:pPr>
            <a:endParaRPr lang="nl-NL" sz="1800" smtClean="0">
              <a:ea typeface="Microsoft JhengHei" pitchFamily="34" charset="-120"/>
            </a:endParaRPr>
          </a:p>
          <a:p>
            <a:pPr lvl="4">
              <a:buSzPct val="80000"/>
              <a:buFont typeface="Arial" charset="0"/>
              <a:buNone/>
            </a:pPr>
            <a:r>
              <a:rPr lang="nl-NL" sz="1800" smtClean="0">
                <a:ea typeface="Microsoft JhengHei" pitchFamily="34" charset="-120"/>
              </a:rPr>
              <a:t>			</a:t>
            </a:r>
          </a:p>
          <a:p>
            <a:pPr lvl="4">
              <a:buSzPct val="80000"/>
              <a:buFont typeface="Arial" charset="0"/>
              <a:buNone/>
            </a:pPr>
            <a:endParaRPr lang="nl-NL" sz="1800" smtClean="0">
              <a:ea typeface="Microsoft JhengHei" pitchFamily="34" charset="-120"/>
            </a:endParaRPr>
          </a:p>
          <a:p>
            <a:pPr lvl="4">
              <a:buSzPct val="80000"/>
              <a:buFont typeface="Arial" charset="0"/>
              <a:buNone/>
            </a:pPr>
            <a:endParaRPr lang="nl-NL" sz="12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nl-NL" sz="1800" smtClean="0">
                <a:ea typeface="Microsoft JhengHei" pitchFamily="34" charset="-120"/>
              </a:rPr>
              <a:t>Insulin-dependent glucose uptake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</a:pPr>
            <a:r>
              <a:rPr lang="nl-NL" sz="1600" i="1" smtClean="0">
                <a:ea typeface="Microsoft JhengHei" pitchFamily="34" charset="-120"/>
              </a:rPr>
              <a:t>Z(t) = Non-esterified fatty acid compartment</a:t>
            </a:r>
          </a:p>
          <a:p>
            <a:pPr>
              <a:buClr>
                <a:schemeClr val="tx1"/>
              </a:buClr>
              <a:buSzPct val="80000"/>
              <a:buFontTx/>
              <a:buNone/>
            </a:pPr>
            <a:r>
              <a:rPr lang="nl-NL" sz="1600" i="1" smtClean="0">
                <a:ea typeface="Microsoft JhengHei" pitchFamily="34" charset="-120"/>
              </a:rPr>
              <a:t>X(t) = Insulin compartment</a:t>
            </a:r>
          </a:p>
          <a:p>
            <a:pPr lvl="4">
              <a:buSzPct val="80000"/>
              <a:buFont typeface="Arial" charset="0"/>
              <a:buNone/>
            </a:pPr>
            <a:r>
              <a:rPr lang="nl-NL" sz="1600" smtClean="0">
                <a:ea typeface="Microsoft JhengHei" pitchFamily="34" charset="-120"/>
              </a:rPr>
              <a:t>				</a:t>
            </a:r>
          </a:p>
          <a:p>
            <a:pPr>
              <a:buSzPct val="80000"/>
              <a:buFontTx/>
              <a:buNone/>
            </a:pPr>
            <a:endParaRPr lang="nl-NL" sz="1800" smtClean="0">
              <a:ea typeface="Microsoft JhengHei" pitchFamily="34" charset="-12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059238"/>
            <a:ext cx="19446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868863"/>
            <a:ext cx="3687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151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565400"/>
            <a:ext cx="4713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565400"/>
            <a:ext cx="10461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glucose/NEFA model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20528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l-NL" smtClean="0"/>
              <a:t>Dose response data for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Endogenous glucose production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Insulin-dependent glucose uptake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NEFA response to insulin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l-NL" smtClean="0"/>
              <a:t>Separate the response to fat from the response to glucose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Oral glucose tolerance test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Oral fat tolerance test</a:t>
            </a:r>
          </a:p>
          <a:p>
            <a:pPr lvl="1">
              <a:buFontTx/>
              <a:buNone/>
              <a:defRPr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l-NL" smtClean="0"/>
              <a:t>Meal data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nl-NL" smtClean="0"/>
              <a:t>Multiple meals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nl-NL" smtClean="0"/>
              <a:t>The response to a second meal will be different from the response to the first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1800" smtClean="0"/>
              <a:t>Endogenous glucose production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1800" smtClean="0"/>
              <a:t>Insulin-dependent glucose uptake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1800" smtClean="0"/>
              <a:t>NEFA response to insulin concentrations</a:t>
            </a:r>
            <a:endParaRPr lang="en-US" sz="1800" smtClean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Dose response data</a:t>
            </a:r>
            <a:endParaRPr lang="en-US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41D86EEC-E1D4-46B1-904A-FB8B9B82C775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2355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57C5097-A294-4F05-BB74-D9A9857751A0}" type="datetime1">
              <a:rPr lang="nl-NL" smtClean="0"/>
              <a:pPr/>
              <a:t>19-6-2011</a:t>
            </a:fld>
            <a:endParaRPr lang="nl-NL" smtClean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339975" y="1916113"/>
            <a:ext cx="4752975" cy="4826000"/>
            <a:chOff x="395536" y="2088232"/>
            <a:chExt cx="4752528" cy="4824536"/>
          </a:xfrm>
        </p:grpSpPr>
        <p:sp>
          <p:nvSpPr>
            <p:cNvPr id="35" name="Rectangle 34"/>
            <p:cNvSpPr/>
            <p:nvPr/>
          </p:nvSpPr>
          <p:spPr>
            <a:xfrm>
              <a:off x="611416" y="2088232"/>
              <a:ext cx="4536648" cy="4824536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grpSp>
          <p:nvGrpSpPr>
            <p:cNvPr id="23578" name="Group 33"/>
            <p:cNvGrpSpPr>
              <a:grpSpLocks/>
            </p:cNvGrpSpPr>
            <p:nvPr/>
          </p:nvGrpSpPr>
          <p:grpSpPr bwMode="auto">
            <a:xfrm>
              <a:off x="395536" y="2492896"/>
              <a:ext cx="4680520" cy="4365104"/>
              <a:chOff x="395536" y="2492896"/>
              <a:chExt cx="4680520" cy="4365104"/>
            </a:xfrm>
          </p:grpSpPr>
          <p:grpSp>
            <p:nvGrpSpPr>
              <p:cNvPr id="23579" name="Group 24"/>
              <p:cNvGrpSpPr>
                <a:grpSpLocks/>
              </p:cNvGrpSpPr>
              <p:nvPr/>
            </p:nvGrpSpPr>
            <p:grpSpPr bwMode="auto">
              <a:xfrm>
                <a:off x="395536" y="2492896"/>
                <a:ext cx="4680520" cy="4365104"/>
                <a:chOff x="899592" y="2159760"/>
                <a:chExt cx="4680520" cy="4365104"/>
              </a:xfrm>
            </p:grpSpPr>
            <p:pic>
              <p:nvPicPr>
                <p:cNvPr id="23582" name="Picture 22"/>
                <p:cNvPicPr>
                  <a:picLocks noChangeAspect="1"/>
                </p:cNvPicPr>
                <p:nvPr/>
              </p:nvPicPr>
              <p:blipFill>
                <a:blip r:embed="rId2" cstate="print"/>
                <a:srcRect r="50000"/>
                <a:stretch>
                  <a:fillRect/>
                </a:stretch>
              </p:blipFill>
              <p:spPr bwMode="auto">
                <a:xfrm>
                  <a:off x="899592" y="2204864"/>
                  <a:ext cx="4218127" cy="43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1836129" y="2159785"/>
                  <a:ext cx="3744561" cy="3380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nl-NL" sz="1600" b="1">
                      <a:solidFill>
                        <a:srgbClr val="000000"/>
                      </a:solidFill>
                      <a:latin typeface="+mn-lt"/>
                    </a:rPr>
                    <a:t>Endogenous glucose production</a:t>
                  </a:r>
                  <a:endParaRPr lang="en-US" sz="16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6200000">
                <a:off x="-809698" y="4377450"/>
                <a:ext cx="3427959" cy="522239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Endogenous glucose production </a:t>
                </a:r>
              </a:p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(mg/min/kg)</a:t>
                </a:r>
                <a:endParaRPr lang="en-US" sz="12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68610" y="6549340"/>
                <a:ext cx="1655607" cy="3078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NEFA (µmol/L)</a:t>
                </a:r>
                <a:endParaRPr lang="en-US" sz="1400" b="1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555875" y="1916113"/>
            <a:ext cx="4773613" cy="4826000"/>
            <a:chOff x="3779912" y="1772816"/>
            <a:chExt cx="4845809" cy="4824536"/>
          </a:xfrm>
        </p:grpSpPr>
        <p:sp>
          <p:nvSpPr>
            <p:cNvPr id="37" name="Rectangle 36"/>
            <p:cNvSpPr/>
            <p:nvPr/>
          </p:nvSpPr>
          <p:spPr>
            <a:xfrm>
              <a:off x="3779912" y="1772816"/>
              <a:ext cx="4608917" cy="4824536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grpSp>
          <p:nvGrpSpPr>
            <p:cNvPr id="23571" name="Group 39"/>
            <p:cNvGrpSpPr>
              <a:grpSpLocks/>
            </p:cNvGrpSpPr>
            <p:nvPr/>
          </p:nvGrpSpPr>
          <p:grpSpPr bwMode="auto">
            <a:xfrm>
              <a:off x="3851920" y="2132856"/>
              <a:ext cx="4773801" cy="4412233"/>
              <a:chOff x="3851920" y="2132856"/>
              <a:chExt cx="4773801" cy="4412233"/>
            </a:xfrm>
          </p:grpSpPr>
          <p:grpSp>
            <p:nvGrpSpPr>
              <p:cNvPr id="23572" name="Group 27"/>
              <p:cNvGrpSpPr>
                <a:grpSpLocks/>
              </p:cNvGrpSpPr>
              <p:nvPr/>
            </p:nvGrpSpPr>
            <p:grpSpPr bwMode="auto">
              <a:xfrm>
                <a:off x="3853006" y="2132856"/>
                <a:ext cx="4772715" cy="4392008"/>
                <a:chOff x="3420958" y="1988840"/>
                <a:chExt cx="4772715" cy="4392008"/>
              </a:xfrm>
            </p:grpSpPr>
            <p:pic>
              <p:nvPicPr>
                <p:cNvPr id="23575" name="Picture 25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50000"/>
                <a:stretch>
                  <a:fillRect/>
                </a:stretch>
              </p:blipFill>
              <p:spPr bwMode="auto">
                <a:xfrm>
                  <a:off x="3420958" y="2060848"/>
                  <a:ext cx="4772715" cy="43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4140727" y="1989053"/>
                  <a:ext cx="3227854" cy="3380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nl-NL" sz="1600" b="1">
                      <a:solidFill>
                        <a:srgbClr val="000000"/>
                      </a:solidFill>
                      <a:latin typeface="+mn-lt"/>
                    </a:rPr>
                    <a:t>Glucose uptake, 6 experiments</a:t>
                  </a:r>
                  <a:endParaRPr lang="en-US" sz="16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5388198" y="6237098"/>
                <a:ext cx="1656632" cy="3078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Experiment</a:t>
                </a:r>
                <a:endParaRPr lang="en-US" sz="14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2400321" y="4161266"/>
                <a:ext cx="3427960" cy="52374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Glucose uptake </a:t>
                </a:r>
              </a:p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(mg/min/kg)</a:t>
                </a:r>
                <a:endParaRPr lang="en-US" sz="1200" b="1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900113" y="2060575"/>
            <a:ext cx="7200900" cy="4392613"/>
            <a:chOff x="539552" y="2177480"/>
            <a:chExt cx="6896100" cy="4275856"/>
          </a:xfrm>
        </p:grpSpPr>
        <p:sp>
          <p:nvSpPr>
            <p:cNvPr id="45" name="Rectangle 44"/>
            <p:cNvSpPr/>
            <p:nvPr/>
          </p:nvSpPr>
          <p:spPr>
            <a:xfrm>
              <a:off x="826889" y="2177480"/>
              <a:ext cx="6409603" cy="4275856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grpSp>
          <p:nvGrpSpPr>
            <p:cNvPr id="23562" name="Group 49"/>
            <p:cNvGrpSpPr>
              <a:grpSpLocks/>
            </p:cNvGrpSpPr>
            <p:nvPr/>
          </p:nvGrpSpPr>
          <p:grpSpPr bwMode="auto">
            <a:xfrm>
              <a:off x="539552" y="2317934"/>
              <a:ext cx="6896100" cy="4082862"/>
              <a:chOff x="539552" y="2317934"/>
              <a:chExt cx="6896100" cy="4082862"/>
            </a:xfrm>
          </p:grpSpPr>
          <p:grpSp>
            <p:nvGrpSpPr>
              <p:cNvPr id="23563" name="Group 41"/>
              <p:cNvGrpSpPr>
                <a:grpSpLocks/>
              </p:cNvGrpSpPr>
              <p:nvPr/>
            </p:nvGrpSpPr>
            <p:grpSpPr bwMode="auto">
              <a:xfrm>
                <a:off x="539552" y="2317934"/>
                <a:ext cx="6896100" cy="4031446"/>
                <a:chOff x="2247900" y="1453838"/>
                <a:chExt cx="6896100" cy="4031446"/>
              </a:xfrm>
            </p:grpSpPr>
            <p:pic>
              <p:nvPicPr>
                <p:cNvPr id="23568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47900" y="1484784"/>
                  <a:ext cx="6896100" cy="400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059742" y="1454007"/>
                  <a:ext cx="5833407" cy="30751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nl-NL" sz="1400" b="1">
                      <a:solidFill>
                        <a:srgbClr val="000000"/>
                      </a:solidFill>
                      <a:latin typeface="+mn-lt"/>
                    </a:rPr>
                    <a:t>Glucose/insulin, insulin steps	      TG/ NEFA, insulin steps</a:t>
                  </a:r>
                  <a:endParaRPr lang="en-US" sz="14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076140" y="6093280"/>
                <a:ext cx="1655611" cy="30751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Time (min)</a:t>
                </a:r>
                <a:endParaRPr lang="en-US" sz="14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23709" y="6093280"/>
                <a:ext cx="1655611" cy="30751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Time (min)</a:t>
                </a:r>
                <a:endParaRPr lang="en-US" sz="14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6200000">
                <a:off x="-676303" y="4158767"/>
                <a:ext cx="3429030" cy="3071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Glucose (mg/dL), insulin (pmol/L)</a:t>
                </a:r>
                <a:endParaRPr lang="en-US" sz="12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2363546" y="4125556"/>
                <a:ext cx="3429029" cy="30862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Triglycerides (µmol/L), NEFA (µmol/L)</a:t>
                </a:r>
                <a:endParaRPr lang="en-US" sz="1200" b="1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33872 0.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3646 0.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4635 0.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2708275"/>
            <a:ext cx="848677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Oral glucose tolerance test (OGTT)</a:t>
            </a:r>
            <a:endParaRPr lang="en-US" smtClean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nl-NL" sz="2000" smtClean="0"/>
              <a:t>Initial response of NEFA to insulin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nl-NL" sz="2000" smtClean="0"/>
              <a:t>Recovery/rise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9" name="Oval 8"/>
          <p:cNvSpPr/>
          <p:nvPr/>
        </p:nvSpPr>
        <p:spPr bwMode="auto">
          <a:xfrm>
            <a:off x="2627313" y="4941888"/>
            <a:ext cx="1081087" cy="10795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00788" y="4294188"/>
            <a:ext cx="1079500" cy="108108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 rot="16200000">
            <a:off x="-1155700" y="4403725"/>
            <a:ext cx="3121025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(mg/dL) Insulin (pmol/L)</a:t>
            </a:r>
            <a:endParaRPr lang="en-US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692275" y="6165850"/>
            <a:ext cx="1485900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364163" y="6165850"/>
            <a:ext cx="1485900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6200000">
            <a:off x="2589213" y="4403725"/>
            <a:ext cx="3121025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TG (</a:t>
            </a:r>
            <a:r>
              <a:rPr lang="el-GR" sz="1400" b="1">
                <a:solidFill>
                  <a:srgbClr val="000000"/>
                </a:solidFill>
                <a:latin typeface="+mn-lt"/>
              </a:rPr>
              <a:t>μ</a:t>
            </a:r>
            <a:r>
              <a:rPr lang="nl-NL" sz="1400" b="1">
                <a:solidFill>
                  <a:srgbClr val="000000"/>
                </a:solidFill>
                <a:latin typeface="+mn-lt"/>
              </a:rPr>
              <a:t>mol/L) and NEFA </a:t>
            </a:r>
            <a:r>
              <a:rPr lang="nl-NL" sz="1400" b="1">
                <a:solidFill>
                  <a:srgbClr val="000000"/>
                </a:solidFill>
              </a:rPr>
              <a:t>(</a:t>
            </a:r>
            <a:r>
              <a:rPr lang="el-GR" sz="1400" b="1">
                <a:solidFill>
                  <a:srgbClr val="000000"/>
                </a:solidFill>
              </a:rPr>
              <a:t>μ</a:t>
            </a:r>
            <a:r>
              <a:rPr lang="nl-NL" sz="1400" b="1">
                <a:solidFill>
                  <a:srgbClr val="000000"/>
                </a:solidFill>
              </a:rPr>
              <a:t>mol/L)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088" y="2276475"/>
            <a:ext cx="66976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331913" y="2349500"/>
            <a:ext cx="5111750" cy="3683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600" b="1">
                <a:solidFill>
                  <a:srgbClr val="000000"/>
                </a:solidFill>
                <a:latin typeface="+mn-lt"/>
              </a:rPr>
              <a:t>	</a:t>
            </a:r>
            <a:r>
              <a:rPr lang="nl-NL" b="1">
                <a:solidFill>
                  <a:srgbClr val="000000"/>
                </a:solidFill>
                <a:latin typeface="+mn-lt"/>
              </a:rPr>
              <a:t>Oral Glucose Tolerance Test</a:t>
            </a:r>
            <a:endParaRPr lang="en-US" sz="16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0113" y="2781300"/>
            <a:ext cx="6696075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2852738"/>
            <a:ext cx="8664575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8288" indent="-268288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000" b="1" kern="0">
                <a:latin typeface="+mn-lt"/>
              </a:rPr>
              <a:t>Initial response of NEFA to insulin</a:t>
            </a:r>
          </a:p>
          <a:p>
            <a:pPr marL="268288" indent="-268288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000" b="1" kern="0">
                <a:latin typeface="+mn-lt"/>
              </a:rPr>
              <a:t>Recovery/rise</a:t>
            </a:r>
          </a:p>
          <a:p>
            <a:pPr marL="268288" indent="-268288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400" b="1" kern="0">
              <a:latin typeface="+mn-lt"/>
            </a:endParaRP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Oral fat tolerance test (OFTT)</a:t>
            </a:r>
            <a:endParaRPr lang="en-US" smtClean="0"/>
          </a:p>
        </p:txBody>
      </p:sp>
      <p:sp>
        <p:nvSpPr>
          <p:cNvPr id="11" name="Oval 10"/>
          <p:cNvSpPr/>
          <p:nvPr/>
        </p:nvSpPr>
        <p:spPr>
          <a:xfrm>
            <a:off x="2339975" y="3789363"/>
            <a:ext cx="1439863" cy="136842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-1155700" y="4403725"/>
            <a:ext cx="3121025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(mg/dL) Insulin (pmol/L)</a:t>
            </a:r>
            <a:endParaRPr lang="en-US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92275" y="6165850"/>
            <a:ext cx="1485900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64163" y="6165850"/>
            <a:ext cx="1485900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rot="16200000">
            <a:off x="2589213" y="4403725"/>
            <a:ext cx="3121025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TG (</a:t>
            </a:r>
            <a:r>
              <a:rPr lang="el-GR" sz="1400" b="1">
                <a:solidFill>
                  <a:srgbClr val="000000"/>
                </a:solidFill>
                <a:latin typeface="+mn-lt"/>
              </a:rPr>
              <a:t>μ</a:t>
            </a:r>
            <a:r>
              <a:rPr lang="nl-NL" sz="1400" b="1">
                <a:solidFill>
                  <a:srgbClr val="000000"/>
                </a:solidFill>
                <a:latin typeface="+mn-lt"/>
              </a:rPr>
              <a:t>mol/L) and NEFA </a:t>
            </a:r>
            <a:r>
              <a:rPr lang="nl-NL" sz="1400" b="1">
                <a:solidFill>
                  <a:srgbClr val="000000"/>
                </a:solidFill>
              </a:rPr>
              <a:t>(</a:t>
            </a:r>
            <a:r>
              <a:rPr lang="el-GR" sz="1400" b="1">
                <a:solidFill>
                  <a:srgbClr val="000000"/>
                </a:solidFill>
              </a:rPr>
              <a:t>μ</a:t>
            </a:r>
            <a:r>
              <a:rPr lang="nl-NL" sz="1400" b="1">
                <a:solidFill>
                  <a:srgbClr val="000000"/>
                </a:solidFill>
              </a:rPr>
              <a:t>mol/L)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31913" y="2349500"/>
            <a:ext cx="5111750" cy="3683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600" b="1">
                <a:solidFill>
                  <a:srgbClr val="000000"/>
                </a:solidFill>
                <a:latin typeface="+mn-lt"/>
              </a:rPr>
              <a:t>	</a:t>
            </a:r>
            <a:r>
              <a:rPr lang="nl-NL" b="1">
                <a:solidFill>
                  <a:srgbClr val="000000"/>
                </a:solidFill>
                <a:latin typeface="+mn-lt"/>
              </a:rPr>
              <a:t>Oral Fat Tolerance Test</a:t>
            </a:r>
            <a:endParaRPr lang="en-US" sz="16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113" y="2852738"/>
            <a:ext cx="6696075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Outline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5656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nl-NL" sz="2200" smtClean="0"/>
              <a:t>Adipocytes – how to make them important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Lipid metabolism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How can we combine glucose and FA on the whole body level?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The glucose/FA model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Results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Adaptations</a:t>
            </a:r>
          </a:p>
          <a:p>
            <a:pPr>
              <a:buClr>
                <a:schemeClr val="tx1"/>
              </a:buClr>
              <a:defRPr/>
            </a:pPr>
            <a:endParaRPr lang="nl-NL" sz="2200" smtClean="0"/>
          </a:p>
          <a:p>
            <a:pPr>
              <a:buClr>
                <a:schemeClr val="tx1"/>
              </a:buClr>
              <a:defRPr/>
            </a:pPr>
            <a:r>
              <a:rPr lang="nl-NL" sz="2200" smtClean="0"/>
              <a:t>Conclusions and future</a:t>
            </a:r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nl-NL" smtClean="0"/>
          </a:p>
          <a:p>
            <a:pPr>
              <a:buClr>
                <a:schemeClr val="tx1"/>
              </a:buCl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Why doesn’t NEFA rise?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42118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mtClean="0"/>
              <a:t>Glucose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mtClean="0"/>
          </a:p>
          <a:p>
            <a:pPr lvl="1">
              <a:buSzPct val="75000"/>
              <a:buFontTx/>
              <a:buNone/>
              <a:defRPr/>
            </a:pPr>
            <a:r>
              <a:rPr lang="nl-NL" smtClean="0"/>
              <a:t>Insulin-dependent glucose uptake</a:t>
            </a:r>
            <a:endParaRPr lang="nl-NL" sz="2000" smtClean="0"/>
          </a:p>
          <a:p>
            <a:pPr lvl="2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NEFA inhibit insulin-dependent glucose uptake</a:t>
            </a:r>
          </a:p>
          <a:p>
            <a:pPr lvl="2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No insulin = no inhibition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mtClean="0"/>
              <a:t>Insulin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mtClean="0"/>
          </a:p>
          <a:p>
            <a:pPr lvl="1">
              <a:buSzPct val="75000"/>
              <a:buFontTx/>
              <a:buNone/>
              <a:defRPr/>
            </a:pPr>
            <a:r>
              <a:rPr lang="nl-NL" smtClean="0"/>
              <a:t>Incretin response</a:t>
            </a:r>
            <a:endParaRPr lang="nl-NL" sz="2000" smtClean="0"/>
          </a:p>
          <a:p>
            <a:pPr lvl="2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GLP-1 and GIP respond to a meal within minutes</a:t>
            </a:r>
          </a:p>
          <a:p>
            <a:pPr lvl="2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The insulin response is potentiated by 50-60%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z="2000" smtClean="0"/>
          </a:p>
          <a:p>
            <a:pPr lvl="1">
              <a:buSzPct val="75000"/>
              <a:buFont typeface="Wingdings" pitchFamily="2" charset="2"/>
              <a:buChar char="§"/>
              <a:defRPr/>
            </a:pPr>
            <a:endParaRPr lang="nl-NL" sz="1800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mtClean="0"/>
              <a:t>NEFA 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mtClean="0"/>
          </a:p>
          <a:p>
            <a:pPr lvl="1">
              <a:buSzPct val="75000"/>
              <a:buFontTx/>
              <a:buNone/>
              <a:defRPr/>
            </a:pPr>
            <a:r>
              <a:rPr lang="nl-NL" smtClean="0"/>
              <a:t>Spillover </a:t>
            </a:r>
            <a:endParaRPr lang="nl-NL" sz="2000" smtClean="0"/>
          </a:p>
          <a:p>
            <a:pPr lvl="2">
              <a:buSzPct val="75000"/>
              <a:buFont typeface="Wingdings" pitchFamily="2" charset="2"/>
              <a:buChar char="§"/>
              <a:defRPr/>
            </a:pPr>
            <a:r>
              <a:rPr lang="nl-NL" sz="1800" smtClean="0"/>
              <a:t>Determined by intracellular reesterification</a:t>
            </a:r>
          </a:p>
          <a:p>
            <a:pPr>
              <a:buSzPct val="75000"/>
              <a:defRPr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800" smtClean="0"/>
              <a:t>Fatty acids only inhibit </a:t>
            </a:r>
            <a:r>
              <a:rPr lang="nl-NL" sz="1800" i="1" smtClean="0"/>
              <a:t>insulin stimulated </a:t>
            </a:r>
            <a:r>
              <a:rPr lang="nl-NL" sz="1800" smtClean="0"/>
              <a:t>glucose uptake</a:t>
            </a:r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nl-NL" sz="1800" smtClean="0"/>
              <a:t>			</a:t>
            </a:r>
            <a:endParaRPr lang="en-US" sz="1800" smtClean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Insulin-dependent glucose uptake</a:t>
            </a:r>
            <a:endParaRPr lang="en-US" smtClean="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229225"/>
            <a:ext cx="429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05263"/>
            <a:ext cx="2914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24175"/>
            <a:ext cx="3743325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grpSp>
        <p:nvGrpSpPr>
          <p:cNvPr id="27662" name="Group 40"/>
          <p:cNvGrpSpPr>
            <a:grpSpLocks/>
          </p:cNvGrpSpPr>
          <p:nvPr/>
        </p:nvGrpSpPr>
        <p:grpSpPr bwMode="auto">
          <a:xfrm>
            <a:off x="4859338" y="1989138"/>
            <a:ext cx="4346575" cy="4392612"/>
            <a:chOff x="3779912" y="1772816"/>
            <a:chExt cx="4845808" cy="4824536"/>
          </a:xfrm>
        </p:grpSpPr>
        <p:sp>
          <p:nvSpPr>
            <p:cNvPr id="28" name="Rectangle 27"/>
            <p:cNvSpPr/>
            <p:nvPr/>
          </p:nvSpPr>
          <p:spPr>
            <a:xfrm>
              <a:off x="3779912" y="1772816"/>
              <a:ext cx="4608650" cy="4824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grpSp>
          <p:nvGrpSpPr>
            <p:cNvPr id="27664" name="Group 39"/>
            <p:cNvGrpSpPr>
              <a:grpSpLocks/>
            </p:cNvGrpSpPr>
            <p:nvPr/>
          </p:nvGrpSpPr>
          <p:grpSpPr bwMode="auto">
            <a:xfrm>
              <a:off x="3852430" y="2133069"/>
              <a:ext cx="4773290" cy="4411911"/>
              <a:chOff x="3852431" y="2133069"/>
              <a:chExt cx="4773290" cy="4411911"/>
            </a:xfrm>
          </p:grpSpPr>
          <p:grpSp>
            <p:nvGrpSpPr>
              <p:cNvPr id="27665" name="Group 27"/>
              <p:cNvGrpSpPr>
                <a:grpSpLocks/>
              </p:cNvGrpSpPr>
              <p:nvPr/>
            </p:nvGrpSpPr>
            <p:grpSpPr bwMode="auto">
              <a:xfrm>
                <a:off x="3853006" y="2133069"/>
                <a:ext cx="4772715" cy="4391794"/>
                <a:chOff x="3420958" y="1989053"/>
                <a:chExt cx="4772715" cy="4391794"/>
              </a:xfrm>
            </p:grpSpPr>
            <p:pic>
              <p:nvPicPr>
                <p:cNvPr id="27668" name="Picture 25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0000"/>
                <a:stretch>
                  <a:fillRect/>
                </a:stretch>
              </p:blipFill>
              <p:spPr bwMode="auto">
                <a:xfrm>
                  <a:off x="3420958" y="2060848"/>
                  <a:ext cx="4772715" cy="4319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4126592" y="1989724"/>
                  <a:ext cx="3242338" cy="338258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nl-NL" sz="1400" b="1">
                      <a:solidFill>
                        <a:srgbClr val="000000"/>
                      </a:solidFill>
                      <a:latin typeface="+mn-lt"/>
                    </a:rPr>
                    <a:t>Glucose uptake, 6 experiments</a:t>
                  </a:r>
                  <a:endParaRPr lang="en-US" sz="14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388692" y="6236427"/>
                <a:ext cx="1656566" cy="30861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Experiment</a:t>
                </a:r>
                <a:endParaRPr lang="en-US" sz="1400" b="1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2400454" y="4161150"/>
                <a:ext cx="3427914" cy="52387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Glucose uptake </a:t>
                </a:r>
              </a:p>
              <a:p>
                <a:pPr algn="ctr">
                  <a:defRPr/>
                </a:pPr>
                <a:r>
                  <a:rPr lang="nl-NL" sz="1400" b="1">
                    <a:solidFill>
                      <a:srgbClr val="000000"/>
                    </a:solidFill>
                    <a:latin typeface="+mn-lt"/>
                  </a:rPr>
                  <a:t>(mg/min/kg)</a:t>
                </a:r>
                <a:endParaRPr lang="en-US" sz="1200" b="1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859338" y="1989138"/>
            <a:ext cx="4133850" cy="4392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/>
          </a:p>
        </p:txBody>
      </p:sp>
      <p:sp>
        <p:nvSpPr>
          <p:cNvPr id="2867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800" smtClean="0"/>
              <a:t>Fatty acids only inhibit </a:t>
            </a:r>
            <a:r>
              <a:rPr lang="nl-NL" sz="1800" i="1" smtClean="0"/>
              <a:t>insulin stimulated </a:t>
            </a:r>
            <a:r>
              <a:rPr lang="nl-NL" sz="1800" smtClean="0"/>
              <a:t>glucose uptake</a:t>
            </a:r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nl-NL" sz="1800" smtClean="0"/>
              <a:t>			</a:t>
            </a:r>
            <a:endParaRPr lang="en-US" sz="1800" smtClean="0"/>
          </a:p>
        </p:txBody>
      </p:sp>
      <p:pic>
        <p:nvPicPr>
          <p:cNvPr id="28676" name="Picture 23"/>
          <p:cNvPicPr>
            <a:picLocks noChangeAspect="1" noChangeArrowheads="1"/>
          </p:cNvPicPr>
          <p:nvPr/>
        </p:nvPicPr>
        <p:blipFill>
          <a:blip r:embed="rId3" cstate="print"/>
          <a:srcRect l="54242" r="8424"/>
          <a:stretch>
            <a:fillRect/>
          </a:stretch>
        </p:blipFill>
        <p:spPr bwMode="auto">
          <a:xfrm>
            <a:off x="5292725" y="2420938"/>
            <a:ext cx="33559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39"/>
          <p:cNvGrpSpPr>
            <a:grpSpLocks/>
          </p:cNvGrpSpPr>
          <p:nvPr/>
        </p:nvGrpSpPr>
        <p:grpSpPr bwMode="auto">
          <a:xfrm>
            <a:off x="4924425" y="2317750"/>
            <a:ext cx="3895725" cy="4016375"/>
            <a:chOff x="3852474" y="2133740"/>
            <a:chExt cx="4343536" cy="4411303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4102042" y="2133740"/>
              <a:ext cx="4093968" cy="338258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Glucose uptake, 6 experiments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8818" y="6236427"/>
              <a:ext cx="1656703" cy="308616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Experiment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400474" y="4147179"/>
              <a:ext cx="3427914" cy="523915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Glucose uptake </a:t>
              </a:r>
            </a:p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(mg/min/kg)</a:t>
              </a:r>
              <a:endParaRPr lang="en-US" sz="1200" b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2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Insulin-dependent glucose uptake</a:t>
            </a:r>
            <a:endParaRPr lang="en-US" smtClean="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229225"/>
            <a:ext cx="429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05263"/>
            <a:ext cx="2914650" cy="552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8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24175"/>
            <a:ext cx="3743325" cy="276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800" smtClean="0"/>
              <a:t>Fatty acids only inhibit </a:t>
            </a:r>
            <a:r>
              <a:rPr lang="nl-NL" sz="1800" i="1" smtClean="0"/>
              <a:t>insulin stimulated </a:t>
            </a:r>
            <a:r>
              <a:rPr lang="nl-NL" sz="1800" smtClean="0"/>
              <a:t>glucose uptake</a:t>
            </a:r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nl-NL" sz="18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nl-NL" sz="1800" smtClean="0"/>
              <a:t>			</a:t>
            </a:r>
            <a:endParaRPr lang="en-US" sz="1800" smtClean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Insulin-dependent glucose uptake</a:t>
            </a:r>
            <a:endParaRPr lang="en-US" smtClean="0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229225"/>
            <a:ext cx="4295775" cy="552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05263"/>
            <a:ext cx="2914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3289300"/>
          <a:ext cx="6096000" cy="2804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24175"/>
            <a:ext cx="3743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4859338" y="2132013"/>
            <a:ext cx="4133850" cy="4392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6302375" y="6053138"/>
            <a:ext cx="1485900" cy="28098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Experiment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9712" name="Picture 22"/>
          <p:cNvPicPr>
            <a:picLocks noChangeAspect="1" noChangeArrowheads="1"/>
          </p:cNvPicPr>
          <p:nvPr/>
        </p:nvPicPr>
        <p:blipFill>
          <a:blip r:embed="rId6" cstate="print"/>
          <a:srcRect l="54242" r="10970"/>
          <a:stretch>
            <a:fillRect/>
          </a:stretch>
        </p:blipFill>
        <p:spPr bwMode="auto">
          <a:xfrm>
            <a:off x="5292725" y="2420938"/>
            <a:ext cx="316706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 rot="16200000">
            <a:off x="3598862" y="4167188"/>
            <a:ext cx="3121025" cy="469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uptake </a:t>
            </a:r>
          </a:p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(mg/min/kg)</a:t>
            </a:r>
            <a:endParaRPr lang="en-US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19700" y="2317750"/>
            <a:ext cx="3600450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uptake, 6 experiments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24812" cy="922337"/>
          </a:xfrm>
        </p:spPr>
        <p:txBody>
          <a:bodyPr/>
          <a:lstStyle/>
          <a:p>
            <a:r>
              <a:rPr lang="nl-NL" smtClean="0"/>
              <a:t>Incretin hormones</a:t>
            </a:r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r>
              <a:rPr lang="nl-NL" sz="1800" smtClean="0"/>
              <a:t>Model incretin </a:t>
            </a:r>
            <a:r>
              <a:rPr lang="nl-NL" sz="1800" i="1" smtClean="0"/>
              <a:t>effect </a:t>
            </a:r>
          </a:p>
          <a:p>
            <a:endParaRPr lang="nl-NL" sz="1800" smtClean="0"/>
          </a:p>
          <a:p>
            <a:pPr>
              <a:buFontTx/>
              <a:buNone/>
            </a:pPr>
            <a:endParaRPr lang="nl-NL" sz="1800" smtClean="0"/>
          </a:p>
          <a:p>
            <a:pPr>
              <a:buFontTx/>
              <a:buNone/>
            </a:pPr>
            <a:endParaRPr lang="nl-NL" sz="1800" smtClean="0"/>
          </a:p>
          <a:p>
            <a:pPr lvl="1">
              <a:buSzPct val="75000"/>
              <a:buFont typeface="Wingdings" pitchFamily="2" charset="2"/>
              <a:buChar char="§"/>
            </a:pPr>
            <a:r>
              <a:rPr lang="nl-NL" sz="1400" smtClean="0"/>
              <a:t>No stimulation at basal value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nl-NL" sz="1400" smtClean="0"/>
              <a:t>Response time of 5-10 minutes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nl-NL" sz="1400" smtClean="0"/>
              <a:t>Rapid de-activation, 2 minutes</a:t>
            </a:r>
          </a:p>
          <a:p>
            <a:pPr>
              <a:buFontTx/>
              <a:buNone/>
            </a:pPr>
            <a:r>
              <a:rPr lang="nl-NL" sz="1800" smtClean="0"/>
              <a:t>		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nl-NL" sz="1800" smtClean="0"/>
              <a:t>50-60 % of both static and dynamic insulin secretion</a:t>
            </a:r>
          </a:p>
          <a:p>
            <a:pPr>
              <a:buFontTx/>
              <a:buNone/>
            </a:pPr>
            <a:endParaRPr lang="nl-NL" sz="1800" smtClean="0"/>
          </a:p>
          <a:p>
            <a:pPr lvl="1"/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781300"/>
            <a:ext cx="2835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Incretin hormones - results</a:t>
            </a:r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94650" cy="3959225"/>
          </a:xfrm>
        </p:spPr>
        <p:txBody>
          <a:bodyPr/>
          <a:lstStyle/>
          <a:p>
            <a:pPr>
              <a:buFontTx/>
              <a:buNone/>
            </a:pPr>
            <a:r>
              <a:rPr lang="nl-NL" sz="2000" smtClean="0"/>
              <a:t>			</a:t>
            </a:r>
            <a:endParaRPr lang="en-US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 l="9477" t="5063" r="53233" b="5907"/>
          <a:stretch>
            <a:fillRect/>
          </a:stretch>
        </p:blipFill>
        <p:spPr bwMode="auto">
          <a:xfrm>
            <a:off x="1547813" y="1557338"/>
            <a:ext cx="23764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/>
          </p:cNvPicPr>
          <p:nvPr/>
        </p:nvPicPr>
        <p:blipFill>
          <a:blip r:embed="rId3" cstate="print"/>
          <a:srcRect l="10452" t="5396" r="53056" b="5128"/>
          <a:stretch>
            <a:fillRect/>
          </a:stretch>
        </p:blipFill>
        <p:spPr bwMode="auto">
          <a:xfrm>
            <a:off x="1619250" y="4149725"/>
            <a:ext cx="22367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/>
          </p:cNvPicPr>
          <p:nvPr/>
        </p:nvPicPr>
        <p:blipFill>
          <a:blip r:embed="rId2" cstate="print"/>
          <a:srcRect l="52917" t="5063" r="7544" b="5907"/>
          <a:stretch>
            <a:fillRect/>
          </a:stretch>
        </p:blipFill>
        <p:spPr bwMode="auto">
          <a:xfrm>
            <a:off x="4284663" y="1557338"/>
            <a:ext cx="2654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/>
          </p:cNvPicPr>
          <p:nvPr/>
        </p:nvPicPr>
        <p:blipFill>
          <a:blip r:embed="rId3" cstate="print"/>
          <a:srcRect l="52870" t="5396" r="7587" b="5128"/>
          <a:stretch>
            <a:fillRect/>
          </a:stretch>
        </p:blipFill>
        <p:spPr bwMode="auto">
          <a:xfrm>
            <a:off x="4284663" y="4149725"/>
            <a:ext cx="24161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12"/>
          <p:cNvGrpSpPr>
            <a:grpSpLocks/>
          </p:cNvGrpSpPr>
          <p:nvPr/>
        </p:nvGrpSpPr>
        <p:grpSpPr bwMode="auto">
          <a:xfrm>
            <a:off x="1116013" y="1577975"/>
            <a:ext cx="5762625" cy="2354263"/>
            <a:chOff x="1140486" y="2996828"/>
            <a:chExt cx="5934825" cy="3372144"/>
          </a:xfrm>
        </p:grpSpPr>
        <p:sp>
          <p:nvSpPr>
            <p:cNvPr id="8" name="TextBox 7"/>
            <p:cNvSpPr txBox="1"/>
            <p:nvPr/>
          </p:nvSpPr>
          <p:spPr bwMode="auto">
            <a:xfrm rot="16200000">
              <a:off x="-266839" y="4476917"/>
              <a:ext cx="3122019" cy="307368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Glucose (mg/dL) Insulin (pmol/L)</a:t>
              </a:r>
              <a:endParaRPr lang="en-US" sz="12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772154" y="6061999"/>
              <a:ext cx="1486158" cy="30697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Time (min)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589152" y="6061999"/>
              <a:ext cx="1486159" cy="30697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Time (min)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 rot="16200000">
              <a:off x="2588580" y="4403335"/>
              <a:ext cx="3122019" cy="30900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TG (</a:t>
              </a:r>
              <a:r>
                <a:rPr lang="el-GR" sz="1400" b="1">
                  <a:solidFill>
                    <a:srgbClr val="000000"/>
                  </a:solidFill>
                  <a:latin typeface="+mn-lt"/>
                </a:rPr>
                <a:t>μ</a:t>
              </a: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mol/L) and NEFA </a:t>
              </a:r>
              <a:r>
                <a:rPr lang="nl-NL" sz="1400" b="1">
                  <a:solidFill>
                    <a:srgbClr val="000000"/>
                  </a:solidFill>
                </a:rPr>
                <a:t>(</a:t>
              </a:r>
              <a:r>
                <a:rPr lang="el-GR" sz="1400" b="1">
                  <a:solidFill>
                    <a:srgbClr val="000000"/>
                  </a:solidFill>
                </a:rPr>
                <a:t>μ</a:t>
              </a:r>
              <a:r>
                <a:rPr lang="nl-NL" sz="1400" b="1">
                  <a:solidFill>
                    <a:srgbClr val="000000"/>
                  </a:solidFill>
                </a:rPr>
                <a:t>mol/L)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 rot="16200000">
            <a:off x="175419" y="5161757"/>
            <a:ext cx="2179637" cy="29845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(mg/dL) Insulin (pmol/L)</a:t>
            </a:r>
            <a:endParaRPr lang="en-US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700338" y="6308725"/>
            <a:ext cx="1443037" cy="215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35600" y="6308725"/>
            <a:ext cx="1443038" cy="215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 rot="16200000">
            <a:off x="2947988" y="5108575"/>
            <a:ext cx="2179638" cy="3000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TG (</a:t>
            </a:r>
            <a:r>
              <a:rPr lang="el-GR" sz="1400" b="1">
                <a:solidFill>
                  <a:srgbClr val="000000"/>
                </a:solidFill>
                <a:latin typeface="+mn-lt"/>
              </a:rPr>
              <a:t>μ</a:t>
            </a:r>
            <a:r>
              <a:rPr lang="nl-NL" sz="1400" b="1">
                <a:solidFill>
                  <a:srgbClr val="000000"/>
                </a:solidFill>
                <a:latin typeface="+mn-lt"/>
              </a:rPr>
              <a:t>mol/L) and NEFA </a:t>
            </a:r>
            <a:r>
              <a:rPr lang="nl-NL" sz="1400" b="1">
                <a:solidFill>
                  <a:srgbClr val="000000"/>
                </a:solidFill>
              </a:rPr>
              <a:t>(</a:t>
            </a:r>
            <a:r>
              <a:rPr lang="el-GR" sz="1400" b="1">
                <a:solidFill>
                  <a:srgbClr val="000000"/>
                </a:solidFill>
              </a:rPr>
              <a:t>μ</a:t>
            </a:r>
            <a:r>
              <a:rPr lang="nl-NL" sz="1400" b="1">
                <a:solidFill>
                  <a:srgbClr val="000000"/>
                </a:solidFill>
              </a:rPr>
              <a:t>mol/L)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380288" y="2492375"/>
            <a:ext cx="1443037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OGTT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450138" y="4581525"/>
            <a:ext cx="1443037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OFTT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Spillover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nl-NL" smtClean="0"/>
          </a:p>
          <a:p>
            <a:pPr>
              <a:buClr>
                <a:schemeClr val="tx1"/>
              </a:buClr>
              <a:buSzPct val="75000"/>
            </a:pPr>
            <a:r>
              <a:rPr lang="nl-NL" sz="2000" smtClean="0"/>
              <a:t>Intracellular reesterification </a:t>
            </a:r>
          </a:p>
          <a:p>
            <a:pPr>
              <a:buClr>
                <a:schemeClr val="tx1"/>
              </a:buClr>
              <a:buSzPct val="75000"/>
            </a:pPr>
            <a:endParaRPr lang="nl-NL" sz="2000" smtClean="0"/>
          </a:p>
          <a:p>
            <a:pPr>
              <a:buClr>
                <a:schemeClr val="tx1"/>
              </a:buClr>
              <a:buSzPct val="75000"/>
            </a:pPr>
            <a:r>
              <a:rPr lang="nl-NL" sz="2000" smtClean="0"/>
              <a:t>After a meal, spillover declines</a:t>
            </a:r>
          </a:p>
          <a:p>
            <a:pPr>
              <a:buClr>
                <a:schemeClr val="tx1"/>
              </a:buClr>
              <a:buSzPct val="75000"/>
            </a:pPr>
            <a:endParaRPr lang="nl-NL" sz="2000" smtClean="0"/>
          </a:p>
          <a:p>
            <a:pPr>
              <a:buClr>
                <a:schemeClr val="tx1"/>
              </a:buClr>
              <a:buSzPct val="75000"/>
            </a:pPr>
            <a:r>
              <a:rPr lang="nl-NL" sz="2000" smtClean="0"/>
              <a:t>The time course of this is comparable to LPL activation </a:t>
            </a:r>
          </a:p>
          <a:p>
            <a:pPr>
              <a:buSzPct val="75000"/>
            </a:pPr>
            <a:endParaRPr lang="nl-NL" sz="2000" smtClean="0"/>
          </a:p>
          <a:p>
            <a:pPr>
              <a:buSzPct val="75000"/>
            </a:pPr>
            <a:endParaRPr lang="en-US" sz="200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508500"/>
            <a:ext cx="2295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Spillover - results</a:t>
            </a:r>
            <a:endParaRPr lang="en-US" smtClean="0"/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1116013" y="1577975"/>
            <a:ext cx="5762625" cy="2354263"/>
            <a:chOff x="1140486" y="2996829"/>
            <a:chExt cx="5934825" cy="3372143"/>
          </a:xfrm>
        </p:grpSpPr>
        <p:sp>
          <p:nvSpPr>
            <p:cNvPr id="6" name="TextBox 5"/>
            <p:cNvSpPr txBox="1"/>
            <p:nvPr/>
          </p:nvSpPr>
          <p:spPr bwMode="auto">
            <a:xfrm rot="16200000">
              <a:off x="-266839" y="4476917"/>
              <a:ext cx="3122018" cy="307368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Glucose (mg/dL) Insulin (pmol/L)</a:t>
              </a:r>
              <a:endParaRPr lang="en-US" sz="12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772154" y="6061999"/>
              <a:ext cx="1486158" cy="30697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Time (min)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589152" y="6061999"/>
              <a:ext cx="1486159" cy="30697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Time (min)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 rot="16200000">
              <a:off x="2588581" y="4403336"/>
              <a:ext cx="3122018" cy="309003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TG (</a:t>
              </a:r>
              <a:r>
                <a:rPr lang="el-GR" sz="1400" b="1">
                  <a:solidFill>
                    <a:srgbClr val="000000"/>
                  </a:solidFill>
                  <a:latin typeface="+mn-lt"/>
                </a:rPr>
                <a:t>μ</a:t>
              </a:r>
              <a:r>
                <a:rPr lang="nl-NL" sz="1400" b="1">
                  <a:solidFill>
                    <a:srgbClr val="000000"/>
                  </a:solidFill>
                  <a:latin typeface="+mn-lt"/>
                </a:rPr>
                <a:t>mol/L) and NEFA </a:t>
              </a:r>
              <a:r>
                <a:rPr lang="nl-NL" sz="1400" b="1">
                  <a:solidFill>
                    <a:srgbClr val="000000"/>
                  </a:solidFill>
                </a:rPr>
                <a:t>(</a:t>
              </a:r>
              <a:r>
                <a:rPr lang="el-GR" sz="1400" b="1">
                  <a:solidFill>
                    <a:srgbClr val="000000"/>
                  </a:solidFill>
                </a:rPr>
                <a:t>μ</a:t>
              </a:r>
              <a:r>
                <a:rPr lang="nl-NL" sz="1400" b="1">
                  <a:solidFill>
                    <a:srgbClr val="000000"/>
                  </a:solidFill>
                </a:rPr>
                <a:t>mol/L)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 rot="16200000">
            <a:off x="175419" y="5161757"/>
            <a:ext cx="2179637" cy="29845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Glucose (mg/dL) Insulin (pmol/L)</a:t>
            </a:r>
            <a:endParaRPr lang="en-US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700338" y="6308725"/>
            <a:ext cx="1443037" cy="215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35600" y="6308725"/>
            <a:ext cx="1443038" cy="215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Time (min)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 rot="16200000">
            <a:off x="2947988" y="5108575"/>
            <a:ext cx="2179638" cy="3000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TG (</a:t>
            </a:r>
            <a:r>
              <a:rPr lang="el-GR" sz="1400" b="1">
                <a:solidFill>
                  <a:srgbClr val="000000"/>
                </a:solidFill>
                <a:latin typeface="+mn-lt"/>
              </a:rPr>
              <a:t>μ</a:t>
            </a:r>
            <a:r>
              <a:rPr lang="nl-NL" sz="1400" b="1">
                <a:solidFill>
                  <a:srgbClr val="000000"/>
                </a:solidFill>
                <a:latin typeface="+mn-lt"/>
              </a:rPr>
              <a:t>mol/L) and NEFA </a:t>
            </a:r>
            <a:r>
              <a:rPr lang="nl-NL" sz="1400" b="1">
                <a:solidFill>
                  <a:srgbClr val="000000"/>
                </a:solidFill>
              </a:rPr>
              <a:t>(</a:t>
            </a:r>
            <a:r>
              <a:rPr lang="el-GR" sz="1400" b="1">
                <a:solidFill>
                  <a:srgbClr val="000000"/>
                </a:solidFill>
              </a:rPr>
              <a:t>μ</a:t>
            </a:r>
            <a:r>
              <a:rPr lang="nl-NL" sz="1400" b="1">
                <a:solidFill>
                  <a:srgbClr val="000000"/>
                </a:solidFill>
              </a:rPr>
              <a:t>mol/L)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80288" y="2492375"/>
            <a:ext cx="1443037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OGTT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450138" y="4581525"/>
            <a:ext cx="1443037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0000"/>
                </a:solidFill>
                <a:latin typeface="+mn-lt"/>
              </a:rPr>
              <a:t>OFTT</a:t>
            </a:r>
            <a:endParaRPr lang="en-US" sz="1400" b="1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3802" name="Picture 4"/>
          <p:cNvPicPr>
            <a:picLocks noChangeAspect="1" noChangeArrowheads="1"/>
          </p:cNvPicPr>
          <p:nvPr/>
        </p:nvPicPr>
        <p:blipFill>
          <a:blip r:embed="rId2" cstate="print"/>
          <a:srcRect l="52975" t="5937" r="7996" b="5006"/>
          <a:stretch>
            <a:fillRect/>
          </a:stretch>
        </p:blipFill>
        <p:spPr bwMode="auto">
          <a:xfrm>
            <a:off x="4356100" y="1557338"/>
            <a:ext cx="2428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5"/>
          <p:cNvPicPr>
            <a:picLocks noChangeAspect="1" noChangeArrowheads="1"/>
          </p:cNvPicPr>
          <p:nvPr/>
        </p:nvPicPr>
        <p:blipFill>
          <a:blip r:embed="rId3" cstate="print"/>
          <a:srcRect l="53024" t="6317" r="8365" b="6036"/>
          <a:stretch>
            <a:fillRect/>
          </a:stretch>
        </p:blipFill>
        <p:spPr bwMode="auto">
          <a:xfrm>
            <a:off x="4356100" y="4221163"/>
            <a:ext cx="23764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2" cstate="print"/>
          <a:srcRect l="9605" t="5707" r="51796" b="5237"/>
          <a:stretch>
            <a:fillRect/>
          </a:stretch>
        </p:blipFill>
        <p:spPr bwMode="auto">
          <a:xfrm>
            <a:off x="1547813" y="1557338"/>
            <a:ext cx="2255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5"/>
          <p:cNvPicPr>
            <a:picLocks noChangeAspect="1" noChangeArrowheads="1"/>
          </p:cNvPicPr>
          <p:nvPr/>
        </p:nvPicPr>
        <p:blipFill>
          <a:blip r:embed="rId3" cstate="print"/>
          <a:srcRect l="10083" t="6071" r="52583" b="5482"/>
          <a:stretch>
            <a:fillRect/>
          </a:stretch>
        </p:blipFill>
        <p:spPr bwMode="auto">
          <a:xfrm>
            <a:off x="1547813" y="4251325"/>
            <a:ext cx="22320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Conclusion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20528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200" smtClean="0"/>
              <a:t>Lipid metabolism is neccesary on the whole body level 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z="2200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200" smtClean="0">
                <a:solidFill>
                  <a:srgbClr val="0070C0"/>
                </a:solidFill>
              </a:rPr>
              <a:t>Glucose-insulin model </a:t>
            </a:r>
            <a:r>
              <a:rPr lang="nl-NL" sz="2200" smtClean="0"/>
              <a:t>can be expanded to contain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900" smtClean="0">
                <a:solidFill>
                  <a:srgbClr val="FF0000"/>
                </a:solidFill>
              </a:rPr>
              <a:t>NEFA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900" smtClean="0">
                <a:solidFill>
                  <a:srgbClr val="00B050"/>
                </a:solidFill>
              </a:rPr>
              <a:t>Lipoprotein lipase spillover</a:t>
            </a:r>
          </a:p>
          <a:p>
            <a:pPr>
              <a:buClr>
                <a:schemeClr val="tx1"/>
              </a:buClr>
              <a:buSzPct val="75000"/>
              <a:buFontTx/>
              <a:buNone/>
              <a:defRPr/>
            </a:pPr>
            <a:endParaRPr lang="nl-NL" sz="2200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200" smtClean="0"/>
              <a:t>Initial response to a meal or a glucose/fat dose could be reproduced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 sz="2200" smtClean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nl-NL" sz="2200" smtClean="0"/>
              <a:t>Return to fasting state can be reproduced with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900" smtClean="0"/>
              <a:t>Incretin hormones</a:t>
            </a:r>
          </a:p>
          <a:p>
            <a:pPr lvl="1">
              <a:buSzPct val="75000"/>
              <a:buFont typeface="Wingdings" pitchFamily="2" charset="2"/>
              <a:buChar char="§"/>
              <a:defRPr/>
            </a:pPr>
            <a:r>
              <a:rPr lang="nl-NL" sz="1900" smtClean="0"/>
              <a:t>Spillover, regulated by insulin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glucose/NEFA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3635375" y="2060575"/>
            <a:ext cx="1657350" cy="576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5375" y="3213100"/>
            <a:ext cx="1657350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375" y="4437063"/>
            <a:ext cx="1657350" cy="576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5375" y="5661025"/>
            <a:ext cx="1657350" cy="57626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4300" y="2133600"/>
            <a:ext cx="1095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Glucose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738" y="3284538"/>
            <a:ext cx="925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Insulin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738" y="4508500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NEFA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175" y="5732463"/>
            <a:ext cx="4841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solidFill>
                  <a:srgbClr val="000000"/>
                </a:solidFill>
                <a:latin typeface="+mn-lt"/>
              </a:rPr>
              <a:t>TG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00338" y="22050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0338" y="249237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0338" y="3500438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00338" y="4581525"/>
            <a:ext cx="935037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0338" y="4868863"/>
            <a:ext cx="935037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725" y="21336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725" y="2349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2725" y="2565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92725" y="3357563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725" y="36449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92725" y="45085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92725" y="4724400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92725" y="4941888"/>
            <a:ext cx="935038" cy="1587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4" name="TextBox 29"/>
          <p:cNvSpPr txBox="1">
            <a:spLocks noChangeArrowheads="1"/>
          </p:cNvSpPr>
          <p:nvPr/>
        </p:nvSpPr>
        <p:spPr bwMode="auto">
          <a:xfrm>
            <a:off x="323850" y="2060575"/>
            <a:ext cx="23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Endogenous glucose prod.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65" name="TextBox 30"/>
          <p:cNvSpPr txBox="1">
            <a:spLocks noChangeArrowheads="1"/>
          </p:cNvSpPr>
          <p:nvPr/>
        </p:nvSpPr>
        <p:spPr bwMode="auto">
          <a:xfrm>
            <a:off x="323850" y="2349500"/>
            <a:ext cx="571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Meal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66" name="TextBox 31"/>
          <p:cNvSpPr txBox="1">
            <a:spLocks noChangeArrowheads="1"/>
          </p:cNvSpPr>
          <p:nvPr/>
        </p:nvSpPr>
        <p:spPr bwMode="auto">
          <a:xfrm>
            <a:off x="323850" y="3357563"/>
            <a:ext cx="1530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Secretion (</a:t>
            </a:r>
            <a:r>
              <a:rPr lang="el-GR" sz="1400">
                <a:solidFill>
                  <a:srgbClr val="000000"/>
                </a:solidFill>
              </a:rPr>
              <a:t>β</a:t>
            </a:r>
            <a:r>
              <a:rPr lang="nl-NL" sz="1400">
                <a:solidFill>
                  <a:srgbClr val="000000"/>
                </a:solidFill>
              </a:rPr>
              <a:t> cell)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67" name="TextBox 32"/>
          <p:cNvSpPr txBox="1">
            <a:spLocks noChangeArrowheads="1"/>
          </p:cNvSpPr>
          <p:nvPr/>
        </p:nvSpPr>
        <p:spPr bwMode="auto">
          <a:xfrm>
            <a:off x="323850" y="4437063"/>
            <a:ext cx="198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68" name="TextBox 33"/>
          <p:cNvSpPr txBox="1">
            <a:spLocks noChangeArrowheads="1"/>
          </p:cNvSpPr>
          <p:nvPr/>
        </p:nvSpPr>
        <p:spPr bwMode="auto">
          <a:xfrm>
            <a:off x="323850" y="4724400"/>
            <a:ext cx="2224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Lipoprotein lipase release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69" name="TextBox 34"/>
          <p:cNvSpPr txBox="1">
            <a:spLocks noChangeArrowheads="1"/>
          </p:cNvSpPr>
          <p:nvPr/>
        </p:nvSpPr>
        <p:spPr bwMode="auto">
          <a:xfrm>
            <a:off x="6300788" y="1989138"/>
            <a:ext cx="147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Renal extraction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0" name="TextBox 35"/>
          <p:cNvSpPr txBox="1">
            <a:spLocks noChangeArrowheads="1"/>
          </p:cNvSpPr>
          <p:nvPr/>
        </p:nvSpPr>
        <p:spPr bwMode="auto">
          <a:xfrm>
            <a:off x="6300788" y="2205038"/>
            <a:ext cx="2332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Insulin-independent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1" name="TextBox 36"/>
          <p:cNvSpPr txBox="1">
            <a:spLocks noChangeArrowheads="1"/>
          </p:cNvSpPr>
          <p:nvPr/>
        </p:nvSpPr>
        <p:spPr bwMode="auto">
          <a:xfrm>
            <a:off x="6300788" y="2420938"/>
            <a:ext cx="2192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Insulin-dependent uptake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2" name="TextBox 37"/>
          <p:cNvSpPr txBox="1">
            <a:spLocks noChangeArrowheads="1"/>
          </p:cNvSpPr>
          <p:nvPr/>
        </p:nvSpPr>
        <p:spPr bwMode="auto">
          <a:xfrm>
            <a:off x="6372225" y="3213100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3" name="TextBox 38"/>
          <p:cNvSpPr txBox="1">
            <a:spLocks noChangeArrowheads="1"/>
          </p:cNvSpPr>
          <p:nvPr/>
        </p:nvSpPr>
        <p:spPr bwMode="auto">
          <a:xfrm>
            <a:off x="6372225" y="3500438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Peripheral degradation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4" name="TextBox 39"/>
          <p:cNvSpPr txBox="1">
            <a:spLocks noChangeArrowheads="1"/>
          </p:cNvSpPr>
          <p:nvPr/>
        </p:nvSpPr>
        <p:spPr bwMode="auto">
          <a:xfrm>
            <a:off x="6372225" y="4365625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storage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5" name="TextBox 40"/>
          <p:cNvSpPr txBox="1">
            <a:spLocks noChangeArrowheads="1"/>
          </p:cNvSpPr>
          <p:nvPr/>
        </p:nvSpPr>
        <p:spPr bwMode="auto">
          <a:xfrm>
            <a:off x="6372225" y="45815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Oxidation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76" name="TextBox 41"/>
          <p:cNvSpPr txBox="1">
            <a:spLocks noChangeArrowheads="1"/>
          </p:cNvSpPr>
          <p:nvPr/>
        </p:nvSpPr>
        <p:spPr bwMode="auto">
          <a:xfrm>
            <a:off x="6372225" y="4797425"/>
            <a:ext cx="1379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Hepatic uptake</a:t>
            </a:r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50" name="Elbow Connector 49"/>
          <p:cNvCxnSpPr>
            <a:stCxn id="6" idx="2"/>
            <a:endCxn id="35866" idx="0"/>
          </p:cNvCxnSpPr>
          <p:nvPr/>
        </p:nvCxnSpPr>
        <p:spPr>
          <a:xfrm rot="5400000">
            <a:off x="2416175" y="1309688"/>
            <a:ext cx="720725" cy="3375025"/>
          </a:xfrm>
          <a:prstGeom prst="bentConnector3">
            <a:avLst>
              <a:gd name="adj1" fmla="val 19765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2" idx="0"/>
            <a:endCxn id="35871" idx="2"/>
          </p:cNvCxnSpPr>
          <p:nvPr/>
        </p:nvCxnSpPr>
        <p:spPr>
          <a:xfrm rot="5400000" flipH="1" flipV="1">
            <a:off x="5649913" y="1538288"/>
            <a:ext cx="555625" cy="2936875"/>
          </a:xfrm>
          <a:prstGeom prst="bentConnector3">
            <a:avLst>
              <a:gd name="adj1" fmla="val 50000"/>
            </a:avLst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35864" idx="2"/>
          </p:cNvCxnSpPr>
          <p:nvPr/>
        </p:nvCxnSpPr>
        <p:spPr>
          <a:xfrm rot="10800000">
            <a:off x="1479550" y="2368550"/>
            <a:ext cx="2300288" cy="844550"/>
          </a:xfrm>
          <a:prstGeom prst="bentConnector2">
            <a:avLst/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7" idx="2"/>
            <a:endCxn id="35867" idx="0"/>
          </p:cNvCxnSpPr>
          <p:nvPr/>
        </p:nvCxnSpPr>
        <p:spPr>
          <a:xfrm rot="5400000">
            <a:off x="2566194" y="2539207"/>
            <a:ext cx="647700" cy="3148012"/>
          </a:xfrm>
          <a:prstGeom prst="bentConnector3">
            <a:avLst>
              <a:gd name="adj1" fmla="val 50000"/>
            </a:avLst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endCxn id="35874" idx="0"/>
          </p:cNvCxnSpPr>
          <p:nvPr/>
        </p:nvCxnSpPr>
        <p:spPr>
          <a:xfrm>
            <a:off x="4859338" y="3789363"/>
            <a:ext cx="2511425" cy="576262"/>
          </a:xfrm>
          <a:prstGeom prst="bentConnector2">
            <a:avLst/>
          </a:prstGeom>
          <a:ln w="44450" cmpd="dbl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6" idx="2"/>
            <a:endCxn id="35874" idx="0"/>
          </p:cNvCxnSpPr>
          <p:nvPr/>
        </p:nvCxnSpPr>
        <p:spPr>
          <a:xfrm rot="16200000" flipH="1">
            <a:off x="5053013" y="2047875"/>
            <a:ext cx="1728787" cy="2906713"/>
          </a:xfrm>
          <a:prstGeom prst="bentConnector3">
            <a:avLst>
              <a:gd name="adj1" fmla="val 15986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8" idx="0"/>
            <a:endCxn id="35864" idx="2"/>
          </p:cNvCxnSpPr>
          <p:nvPr/>
        </p:nvCxnSpPr>
        <p:spPr>
          <a:xfrm rot="16200000" flipV="1">
            <a:off x="1937543" y="1910557"/>
            <a:ext cx="2068513" cy="2984500"/>
          </a:xfrm>
          <a:prstGeom prst="bentConnector3">
            <a:avLst>
              <a:gd name="adj1" fmla="val 7899"/>
            </a:avLst>
          </a:prstGeom>
          <a:ln w="50800" cmpd="tri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8" idx="0"/>
            <a:endCxn id="35871" idx="2"/>
          </p:cNvCxnSpPr>
          <p:nvPr/>
        </p:nvCxnSpPr>
        <p:spPr>
          <a:xfrm rot="5400000" flipH="1" flipV="1">
            <a:off x="5076032" y="2116931"/>
            <a:ext cx="1708150" cy="2932113"/>
          </a:xfrm>
          <a:prstGeom prst="bentConnector3">
            <a:avLst>
              <a:gd name="adj1" fmla="val 9221"/>
            </a:avLst>
          </a:prstGeom>
          <a:ln w="50800" cmpd="tri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4" idx="0"/>
            <a:endCxn id="35868" idx="2"/>
          </p:cNvCxnSpPr>
          <p:nvPr/>
        </p:nvCxnSpPr>
        <p:spPr>
          <a:xfrm rot="16200000" flipV="1">
            <a:off x="2522538" y="3944937"/>
            <a:ext cx="700088" cy="2874963"/>
          </a:xfrm>
          <a:prstGeom prst="bentConnector3">
            <a:avLst>
              <a:gd name="adj1" fmla="val 50000"/>
            </a:avLst>
          </a:prstGeom>
          <a:ln w="3175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92725" y="5876925"/>
            <a:ext cx="935038" cy="1588"/>
          </a:xfrm>
          <a:prstGeom prst="straightConnector1">
            <a:avLst/>
          </a:prstGeom>
          <a:ln w="3492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7" name="TextBox 41"/>
          <p:cNvSpPr txBox="1">
            <a:spLocks noChangeArrowheads="1"/>
          </p:cNvSpPr>
          <p:nvPr/>
        </p:nvSpPr>
        <p:spPr bwMode="auto">
          <a:xfrm>
            <a:off x="6372225" y="5713413"/>
            <a:ext cx="2771775" cy="738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solidFill>
                  <a:srgbClr val="000000"/>
                </a:solidFill>
              </a:rPr>
              <a:t>Adipose tissue uptake</a:t>
            </a:r>
          </a:p>
          <a:p>
            <a:endParaRPr lang="nl-NL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Adipocytes</a:t>
            </a:r>
            <a:endParaRPr lang="en-US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							</a:t>
            </a:r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r>
              <a:rPr lang="nl-NL" sz="2000" smtClean="0"/>
              <a:t>	</a:t>
            </a: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Glucose					Leptin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Insulin				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					   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					   Adiponectin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		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					</a:t>
            </a:r>
          </a:p>
          <a:p>
            <a:pPr>
              <a:buFontTx/>
              <a:buNone/>
            </a:pPr>
            <a:r>
              <a:rPr lang="nl-NL" sz="2000" b="0" smtClean="0">
                <a:solidFill>
                  <a:srgbClr val="000000"/>
                </a:solidFill>
                <a:latin typeface="Adobe Caslon Pro" pitchFamily="18" charset="0"/>
              </a:rPr>
              <a:t>		NEFA					Resistin</a:t>
            </a:r>
            <a:endParaRPr lang="en-US" sz="2000" b="0" smtClean="0">
              <a:solidFill>
                <a:srgbClr val="000000"/>
              </a:solidFill>
              <a:latin typeface="Adobe Caslon Pro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1840" y="2492896"/>
            <a:ext cx="2592288" cy="2448272"/>
          </a:xfrm>
          <a:prstGeom prst="ellipse">
            <a:avLst/>
          </a:prstGeom>
          <a:gradFill>
            <a:gsLst>
              <a:gs pos="0">
                <a:schemeClr val="tx2"/>
              </a:gs>
              <a:gs pos="8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3478475">
            <a:off x="3123406" y="4118769"/>
            <a:ext cx="287338" cy="647700"/>
          </a:xfrm>
          <a:prstGeom prst="up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18283364">
            <a:off x="3121819" y="2810669"/>
            <a:ext cx="287337" cy="5048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845233">
            <a:off x="5294313" y="2635250"/>
            <a:ext cx="287338" cy="503237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616575" y="3465513"/>
            <a:ext cx="287337" cy="503238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725914">
            <a:off x="5215732" y="4388644"/>
            <a:ext cx="287337" cy="5048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Future</a:t>
            </a: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mtClean="0"/>
              <a:t>Fluxes for the hierarchical model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mtClean="0"/>
              <a:t>Incretin effect – </a:t>
            </a:r>
          </a:p>
          <a:p>
            <a:pPr lvl="1">
              <a:buFont typeface="Wingdings" pitchFamily="2" charset="2"/>
              <a:buChar char="§"/>
            </a:pPr>
            <a:r>
              <a:rPr lang="nl-NL" smtClean="0"/>
              <a:t>Oral glucose dose vs. intravenous glucose dose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mtClean="0"/>
              <a:t>Meal/ multiple meals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nl-NL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nl-NL" smtClean="0"/>
              <a:t>Fat ingestion is modeled to gut content</a:t>
            </a:r>
          </a:p>
          <a:p>
            <a:pPr lvl="1">
              <a:buFont typeface="Wingdings" pitchFamily="2" charset="2"/>
              <a:buChar char="§"/>
            </a:pPr>
            <a:r>
              <a:rPr lang="nl-NL" smtClean="0"/>
              <a:t>Lipoprotein metabolism</a:t>
            </a:r>
          </a:p>
          <a:p>
            <a:pPr>
              <a:buFont typeface="Wingdings" pitchFamily="2" charset="2"/>
              <a:buChar char="§"/>
            </a:pPr>
            <a:endParaRPr lang="nl-NL" smtClean="0"/>
          </a:p>
          <a:p>
            <a:pPr>
              <a:buFont typeface="Wingdings" pitchFamily="2" charset="2"/>
              <a:buChar char="§"/>
            </a:pPr>
            <a:endParaRPr lang="nl-NL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smtClean="0">
                <a:ea typeface="Microsoft JhengHei" pitchFamily="34" charset="-120"/>
              </a:rPr>
              <a:t>The importance of fatty acid metabolism</a:t>
            </a:r>
            <a:endParaRPr lang="en-US" sz="2800" smtClean="0">
              <a:ea typeface="Microsoft JhengHei" pitchFamily="34" charset="-12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632700" cy="492442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800" smtClean="0">
                <a:ea typeface="Microsoft JhengHei" pitchFamily="34" charset="-120"/>
              </a:rPr>
              <a:t>... to type II Diabetes - on all scales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Obesity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1400" dirty="0" smtClean="0"/>
              <a:t>Dyslipidemia; elevated plasma triglycerides and non-esterified fatty acids</a:t>
            </a:r>
            <a:endParaRPr lang="nl-NL" sz="1400" i="1" smtClean="0">
              <a:ea typeface="Microsoft JhengHei" pitchFamily="34" charset="-120"/>
            </a:endParaRP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Increase in intracellular FA-derivatives may induce insulin resistance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endParaRPr lang="nl-NL" sz="16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800" smtClean="0">
                <a:ea typeface="Microsoft JhengHei" pitchFamily="34" charset="-120"/>
              </a:rPr>
              <a:t>... to glucose metabolism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Randle cycle – NEFA inhibit glucose uptake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NEFA stimulate endogenous glucose production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endParaRPr lang="nl-NL" sz="16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800" smtClean="0">
                <a:ea typeface="Microsoft JhengHei" pitchFamily="34" charset="-120"/>
              </a:rPr>
              <a:t>... to understanding whole body energy metabolism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More energy passes through FA metabolism than through glucose metabolism</a:t>
            </a: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800" smtClean="0">
                <a:ea typeface="Microsoft JhengHei" pitchFamily="34" charset="-120"/>
              </a:rPr>
              <a:t>... to a variety of organs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Liver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Intestines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Adipose tissue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nl-NL" sz="1400" smtClean="0">
                <a:ea typeface="Microsoft JhengHei" pitchFamily="34" charset="-120"/>
              </a:rPr>
              <a:t>Skeletal muscle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endParaRPr lang="nl-NL" sz="16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Tx/>
              <a:buNone/>
              <a:defRPr/>
            </a:pPr>
            <a:r>
              <a:rPr lang="nl-NL" sz="1800" smtClean="0">
                <a:ea typeface="Microsoft JhengHei" pitchFamily="34" charset="-120"/>
              </a:rPr>
              <a:t>... after a meal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Differences between glucose and lipid metabolism</a:t>
            </a:r>
            <a:endParaRPr lang="en-US" sz="24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nl-NL" sz="1800" smtClean="0">
                <a:ea typeface="Microsoft JhengHei" pitchFamily="34" charset="-120"/>
              </a:rPr>
              <a:t>Triglycerides for transport or storage, fatty acids for use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6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nl-NL" sz="1800" smtClean="0">
                <a:ea typeface="Microsoft JhengHei" pitchFamily="34" charset="-120"/>
              </a:rPr>
              <a:t>Insoluble in water : lipoproteins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nl-NL" sz="1600" smtClean="0">
                <a:ea typeface="Microsoft JhengHei" pitchFamily="34" charset="-120"/>
              </a:rPr>
              <a:t>Endogenous lipoproteins – VLDL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nl-NL" sz="1600" smtClean="0">
                <a:ea typeface="Microsoft JhengHei" pitchFamily="34" charset="-120"/>
              </a:rPr>
              <a:t>Exogenous lipoproteins - Chylomicrons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nl-NL" sz="1800" smtClean="0">
                <a:ea typeface="Microsoft JhengHei" pitchFamily="34" charset="-120"/>
              </a:rPr>
              <a:t>Highly regulated but with large variations in fluxes and concentrations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nl-NL" sz="1600" smtClean="0">
                <a:ea typeface="Microsoft JhengHei" pitchFamily="34" charset="-120"/>
              </a:rPr>
              <a:t>Insulin, glucose, growth hormone, etc.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nl-NL" sz="1800" smtClean="0">
              <a:ea typeface="Microsoft JhengHei" pitchFamily="34" charset="-12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23907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013325"/>
            <a:ext cx="21240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Lipid metabolism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  <p:pic>
        <p:nvPicPr>
          <p:cNvPr id="12292" name="Picture 4" descr="FAmetabolsimBW3.jpg"/>
          <p:cNvPicPr>
            <a:picLocks noChangeAspect="1"/>
          </p:cNvPicPr>
          <p:nvPr/>
        </p:nvPicPr>
        <p:blipFill>
          <a:blip r:embed="rId2" cstate="print"/>
          <a:srcRect b="12892"/>
          <a:stretch>
            <a:fillRect/>
          </a:stretch>
        </p:blipFill>
        <p:spPr bwMode="auto">
          <a:xfrm>
            <a:off x="1187450" y="1557338"/>
            <a:ext cx="68405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smtClean="0"/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3600"/>
              </a:spcAft>
              <a:buFontTx/>
              <a:buNone/>
            </a:pPr>
            <a:r>
              <a:rPr lang="nl-NL" sz="2800" smtClean="0"/>
              <a:t>Can the glucose/insulin meal response model (</a:t>
            </a:r>
            <a:r>
              <a:rPr lang="nl-NL" sz="2800" i="1" smtClean="0"/>
              <a:t>Dalla Man et al.</a:t>
            </a:r>
            <a:r>
              <a:rPr lang="nl-NL" sz="2800" smtClean="0"/>
              <a:t>) be expanded with the response of non-esterified fatty acids?</a:t>
            </a:r>
            <a:endParaRPr lang="en-US" sz="2800" smtClean="0"/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FAmetabolsimBW3_ins.jpg"/>
          <p:cNvPicPr>
            <a:picLocks noChangeAspect="1"/>
          </p:cNvPicPr>
          <p:nvPr/>
        </p:nvPicPr>
        <p:blipFill>
          <a:blip r:embed="rId3" cstate="print"/>
          <a:srcRect b="11932"/>
          <a:stretch>
            <a:fillRect/>
          </a:stretch>
        </p:blipFill>
        <p:spPr bwMode="auto">
          <a:xfrm>
            <a:off x="1187450" y="1555750"/>
            <a:ext cx="68405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Lipid metabolism</a:t>
            </a:r>
            <a:endParaRPr lang="en-US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  <p:sp>
        <p:nvSpPr>
          <p:cNvPr id="7" name="Oval 6"/>
          <p:cNvSpPr/>
          <p:nvPr/>
        </p:nvSpPr>
        <p:spPr>
          <a:xfrm>
            <a:off x="3779838" y="1628775"/>
            <a:ext cx="2736850" cy="12954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NEFA models in literature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nl-NL" smtClean="0"/>
              <a:t>				</a:t>
            </a:r>
            <a:endParaRPr 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 l="9000" t="35280" r="10451" b="25841"/>
          <a:stretch>
            <a:fillRect/>
          </a:stretch>
        </p:blipFill>
        <p:spPr bwMode="auto">
          <a:xfrm>
            <a:off x="611188" y="1557338"/>
            <a:ext cx="41052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 l="5850" t="18446" r="9100" b="37634"/>
          <a:stretch>
            <a:fillRect/>
          </a:stretch>
        </p:blipFill>
        <p:spPr bwMode="auto">
          <a:xfrm>
            <a:off x="433388" y="4845050"/>
            <a:ext cx="43545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/>
          <a:srcRect l="9450" t="34435" r="11351" b="15167"/>
          <a:stretch>
            <a:fillRect/>
          </a:stretch>
        </p:blipFill>
        <p:spPr bwMode="auto">
          <a:xfrm>
            <a:off x="684213" y="2997200"/>
            <a:ext cx="39782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92725" y="1916113"/>
            <a:ext cx="30956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>
                <a:latin typeface="+mn-lt"/>
              </a:rPr>
              <a:t>NEFA concentrations depend only on glucose, with a delay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163" y="3429000"/>
            <a:ext cx="3095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>
                <a:latin typeface="+mn-lt"/>
              </a:rPr>
              <a:t>Insulin and glucagon regulate storage and metabolism of glucose and NEFA.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163" y="5084763"/>
            <a:ext cx="30956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>
                <a:latin typeface="+mn-lt"/>
              </a:rPr>
              <a:t>Delayed insulin regulates FA release and glucose uptake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ustom 1">
      <a:majorFont>
        <a:latin typeface="Microsoft PhagsPa"/>
        <a:ea typeface=""/>
        <a:cs typeface=""/>
      </a:majorFont>
      <a:minorFont>
        <a:latin typeface="Microsoft Jheng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1168</Words>
  <Application>Microsoft Office PowerPoint</Application>
  <PresentationFormat>Bildspel på skärmen (4:3)</PresentationFormat>
  <Paragraphs>393</Paragraphs>
  <Slides>30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Microsoft PhagsPa</vt:lpstr>
      <vt:lpstr>Microsoft JhengHei</vt:lpstr>
      <vt:lpstr>Adobe Caslon Pro</vt:lpstr>
      <vt:lpstr>Wingdings</vt:lpstr>
      <vt:lpstr>Calibri</vt:lpstr>
      <vt:lpstr>Times New Roman</vt:lpstr>
      <vt:lpstr>Presentation</vt:lpstr>
      <vt:lpstr>Blue photo</vt:lpstr>
      <vt:lpstr>Blue bullets</vt:lpstr>
      <vt:lpstr>A whole body model for both glucose and fatty acid metabolism</vt:lpstr>
      <vt:lpstr>Outline</vt:lpstr>
      <vt:lpstr>Adipocytes</vt:lpstr>
      <vt:lpstr>The importance of fatty acid metabolism</vt:lpstr>
      <vt:lpstr>Differences between glucose and lipid metabolism</vt:lpstr>
      <vt:lpstr>Lipid metabolism</vt:lpstr>
      <vt:lpstr>Bild 6</vt:lpstr>
      <vt:lpstr>Lipid metabolism</vt:lpstr>
      <vt:lpstr>NEFA models in literature</vt:lpstr>
      <vt:lpstr>Roy &amp; Parker (2006) model</vt:lpstr>
      <vt:lpstr>Lipid metabolism</vt:lpstr>
      <vt:lpstr>Lipoprotein lipase</vt:lpstr>
      <vt:lpstr>The glucose/NEFA model</vt:lpstr>
      <vt:lpstr>The glucose/NEFA model</vt:lpstr>
      <vt:lpstr>The glucose/NEFA model</vt:lpstr>
      <vt:lpstr>The glucose/NEFA model</vt:lpstr>
      <vt:lpstr>Dose response data</vt:lpstr>
      <vt:lpstr>Oral glucose tolerance test (OGTT)</vt:lpstr>
      <vt:lpstr>Oral fat tolerance test (OFTT)</vt:lpstr>
      <vt:lpstr>Why doesn’t NEFA rise?</vt:lpstr>
      <vt:lpstr>Insulin-dependent glucose uptake</vt:lpstr>
      <vt:lpstr>Insulin-dependent glucose uptake</vt:lpstr>
      <vt:lpstr>Insulin-dependent glucose uptake</vt:lpstr>
      <vt:lpstr>Incretin hormones</vt:lpstr>
      <vt:lpstr>Incretin hormones - results</vt:lpstr>
      <vt:lpstr>Spillover</vt:lpstr>
      <vt:lpstr>Spillover - results</vt:lpstr>
      <vt:lpstr>Conclusion</vt:lpstr>
      <vt:lpstr>The glucose/NEFA</vt:lpstr>
      <vt:lpstr>Future</vt:lpstr>
    </vt:vector>
  </TitlesOfParts>
  <Company>LiU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whole body model for both glucose and fatty acid metabolism</dc:title>
  <dc:creator>rikjo10</dc:creator>
  <dc:description>Design by Volle Kracht_x000d_
Template by Orange Pepper BV_x000d_
Copyright 2008</dc:description>
  <cp:lastModifiedBy>rikjo10</cp:lastModifiedBy>
  <cp:revision>1</cp:revision>
  <dcterms:created xsi:type="dcterms:W3CDTF">2011-06-19T12:36:42Z</dcterms:created>
  <dcterms:modified xsi:type="dcterms:W3CDTF">2011-06-19T12:37:31Z</dcterms:modified>
</cp:coreProperties>
</file>